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2"/>
  </p:notesMasterIdLst>
  <p:sldIdLst>
    <p:sldId id="362" r:id="rId2"/>
    <p:sldId id="400" r:id="rId3"/>
    <p:sldId id="341" r:id="rId4"/>
    <p:sldId id="364" r:id="rId5"/>
    <p:sldId id="395" r:id="rId6"/>
    <p:sldId id="391" r:id="rId7"/>
    <p:sldId id="365" r:id="rId8"/>
    <p:sldId id="387" r:id="rId9"/>
    <p:sldId id="383" r:id="rId10"/>
    <p:sldId id="384" r:id="rId11"/>
    <p:sldId id="393" r:id="rId12"/>
    <p:sldId id="392" r:id="rId13"/>
    <p:sldId id="397" r:id="rId14"/>
    <p:sldId id="394" r:id="rId15"/>
    <p:sldId id="375" r:id="rId16"/>
    <p:sldId id="374" r:id="rId17"/>
    <p:sldId id="385" r:id="rId18"/>
    <p:sldId id="398" r:id="rId19"/>
    <p:sldId id="343" r:id="rId20"/>
    <p:sldId id="40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51"/>
    <a:srgbClr val="663300"/>
    <a:srgbClr val="F7D097"/>
    <a:srgbClr val="FF9966"/>
    <a:srgbClr val="003300"/>
    <a:srgbClr val="333300"/>
    <a:srgbClr val="FDFAE2"/>
    <a:srgbClr val="F6C6ED"/>
    <a:srgbClr val="AE2E51"/>
    <a:srgbClr val="A51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reebibleimages.org/illustrations/cain-abel/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reebibleimages.org/illustrations/cain-abel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F2045-1218-4A05-A80B-3E1E64841B42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817B247-7D33-465B-A14A-5D81EE7BD144}">
      <dgm:prSet custT="1"/>
      <dgm:spPr/>
      <dgm:t>
        <a:bodyPr/>
        <a:lstStyle/>
        <a:p>
          <a:pPr algn="ctr"/>
          <a:r>
            <a:rPr lang="hu-HU" sz="3200" b="1" dirty="0"/>
            <a:t>Kedves Hitoktató Kolléga!</a:t>
          </a:r>
        </a:p>
        <a:p>
          <a:pPr algn="ctr"/>
          <a:endParaRPr lang="hu-HU" sz="3200" b="1" dirty="0"/>
        </a:p>
        <a:p>
          <a:pPr algn="ctr"/>
          <a:r>
            <a:rPr lang="hu-HU" sz="3200" b="0" dirty="0"/>
            <a:t>A mai lecke alapjául szolgáló bibliai történet feldolgozásához további segédanyagot talál képek és diavetítés formájában az alábbi linken:</a:t>
          </a:r>
        </a:p>
        <a:p>
          <a:pPr algn="ctr"/>
          <a:r>
            <a:rPr lang="hu-HU" sz="3200" dirty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www.freebibleimages.com</a:t>
          </a:r>
          <a:endParaRPr lang="en-US" sz="3200" dirty="0"/>
        </a:p>
      </dgm:t>
    </dgm:pt>
    <dgm:pt modelId="{0C4344C3-75EE-48D6-B850-BF9FF662D0E2}" type="parTrans" cxnId="{AC51D73E-CC76-430D-880C-AF11B47BD2BE}">
      <dgm:prSet/>
      <dgm:spPr/>
      <dgm:t>
        <a:bodyPr/>
        <a:lstStyle/>
        <a:p>
          <a:endParaRPr lang="en-US"/>
        </a:p>
      </dgm:t>
    </dgm:pt>
    <dgm:pt modelId="{CD497D2B-9BA2-4F26-B1CA-E6EFA730333B}" type="sibTrans" cxnId="{AC51D73E-CC76-430D-880C-AF11B47BD2BE}">
      <dgm:prSet/>
      <dgm:spPr/>
      <dgm:t>
        <a:bodyPr/>
        <a:lstStyle/>
        <a:p>
          <a:endParaRPr lang="en-US"/>
        </a:p>
      </dgm:t>
    </dgm:pt>
    <dgm:pt modelId="{01D6F136-462E-48A4-809C-CA8B6B02E696}" type="pres">
      <dgm:prSet presAssocID="{77CF2045-1218-4A05-A80B-3E1E64841B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F5BCFB9-2F4D-41C0-8C77-AC23BBFA4C0D}" type="pres">
      <dgm:prSet presAssocID="{D817B247-7D33-465B-A14A-5D81EE7BD144}" presName="parentText" presStyleLbl="node1" presStyleIdx="0" presStyleCnt="1" custScaleY="127835" custLinFactNeighborX="2991" custLinFactNeighborY="-685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C5BD9FC-989B-48EA-9830-35D112C0D820}" type="presOf" srcId="{77CF2045-1218-4A05-A80B-3E1E64841B42}" destId="{01D6F136-462E-48A4-809C-CA8B6B02E696}" srcOrd="0" destOrd="0" presId="urn:microsoft.com/office/officeart/2005/8/layout/vList2"/>
    <dgm:cxn modelId="{AC51D73E-CC76-430D-880C-AF11B47BD2BE}" srcId="{77CF2045-1218-4A05-A80B-3E1E64841B42}" destId="{D817B247-7D33-465B-A14A-5D81EE7BD144}" srcOrd="0" destOrd="0" parTransId="{0C4344C3-75EE-48D6-B850-BF9FF662D0E2}" sibTransId="{CD497D2B-9BA2-4F26-B1CA-E6EFA730333B}"/>
    <dgm:cxn modelId="{04DF14DA-4A37-4854-96B8-84394C7FFB8A}" type="presOf" srcId="{D817B247-7D33-465B-A14A-5D81EE7BD144}" destId="{3F5BCFB9-2F4D-41C0-8C77-AC23BBFA4C0D}" srcOrd="0" destOrd="0" presId="urn:microsoft.com/office/officeart/2005/8/layout/vList2"/>
    <dgm:cxn modelId="{2E009D3C-A2B4-4CB5-A58D-2E6763EF3917}" type="presParOf" srcId="{01D6F136-462E-48A4-809C-CA8B6B02E696}" destId="{3F5BCFB9-2F4D-41C0-8C77-AC23BBFA4C0D}" srcOrd="0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CF2045-1218-4A05-A80B-3E1E64841B42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817B247-7D33-465B-A14A-5D81EE7BD144}">
      <dgm:prSet custT="1"/>
      <dgm:spPr/>
      <dgm:t>
        <a:bodyPr/>
        <a:lstStyle/>
        <a:p>
          <a:pPr algn="ctr"/>
          <a:r>
            <a:rPr lang="hu-HU" sz="2100" b="1" dirty="0"/>
            <a:t>Kedves Hittanos Barátom!</a:t>
          </a:r>
        </a:p>
        <a:p>
          <a:pPr algn="ctr"/>
          <a:endParaRPr lang="hu-HU" sz="2100" b="1" dirty="0"/>
        </a:p>
        <a:p>
          <a:pPr algn="l"/>
          <a:r>
            <a:rPr lang="hu-HU" sz="2100" b="1" dirty="0"/>
            <a:t>A mai órán szükséged lesz a következőkre:</a:t>
          </a:r>
        </a:p>
        <a:p>
          <a:pPr algn="l"/>
          <a:r>
            <a:rPr lang="hu-HU" sz="2100" b="1" dirty="0">
              <a:sym typeface="Wingdings" panose="05000000000000000000" pitchFamily="2" charset="2"/>
            </a:rPr>
            <a:t>	 </a:t>
          </a:r>
          <a:r>
            <a:rPr lang="hu-HU" sz="2100" dirty="0"/>
            <a:t>Internet kapcsolat</a:t>
          </a:r>
          <a:endParaRPr lang="en-US" sz="2100" dirty="0"/>
        </a:p>
        <a:p>
          <a:pPr algn="l"/>
          <a:r>
            <a:rPr lang="hu-HU" sz="2100" dirty="0"/>
            <a:t>	</a:t>
          </a:r>
          <a:r>
            <a:rPr lang="hu-HU" sz="2400" b="1" dirty="0">
              <a:sym typeface="Wingdings" panose="05000000000000000000" pitchFamily="2" charset="2"/>
            </a:rPr>
            <a:t> </a:t>
          </a:r>
          <a:r>
            <a:rPr lang="hu-HU" sz="2100" dirty="0"/>
            <a:t>Laptop, okostelefon vagy tablet</a:t>
          </a:r>
          <a:endParaRPr lang="en-US" sz="2100" dirty="0"/>
        </a:p>
        <a:p>
          <a:pPr algn="l"/>
          <a:r>
            <a:rPr lang="hu-HU" sz="2100" dirty="0"/>
            <a:t> 	</a:t>
          </a:r>
          <a:r>
            <a:rPr lang="hu-HU" sz="2100" b="1" dirty="0">
              <a:sym typeface="Wingdings" panose="05000000000000000000" pitchFamily="2" charset="2"/>
            </a:rPr>
            <a:t> </a:t>
          </a:r>
          <a:r>
            <a:rPr lang="hu-HU" sz="2100" dirty="0"/>
            <a:t>Hangszóró vagy fülhallgató</a:t>
          </a:r>
          <a:endParaRPr lang="en-US" sz="2100" dirty="0"/>
        </a:p>
        <a:p>
          <a:pPr algn="l"/>
          <a:r>
            <a:rPr lang="hu-HU" sz="2100" dirty="0"/>
            <a:t> 	</a:t>
          </a:r>
          <a:r>
            <a:rPr lang="hu-HU" sz="2100" b="1" dirty="0">
              <a:sym typeface="Wingdings" panose="05000000000000000000" pitchFamily="2" charset="2"/>
            </a:rPr>
            <a:t> </a:t>
          </a:r>
          <a:r>
            <a:rPr lang="hu-HU" sz="2100" b="0" dirty="0">
              <a:sym typeface="Wingdings" panose="05000000000000000000" pitchFamily="2" charset="2"/>
            </a:rPr>
            <a:t>A</a:t>
          </a:r>
          <a:r>
            <a:rPr lang="hu-HU" sz="2100" dirty="0"/>
            <a:t> füzeted és ceruza</a:t>
          </a:r>
          <a:endParaRPr lang="en-US" sz="2100" dirty="0"/>
        </a:p>
        <a:p>
          <a:pPr algn="l"/>
          <a:r>
            <a:rPr lang="hu-HU" sz="2100" dirty="0"/>
            <a:t> 	</a:t>
          </a:r>
          <a:r>
            <a:rPr lang="hu-HU" sz="2100" b="1" dirty="0">
              <a:sym typeface="Wingdings" panose="05000000000000000000" pitchFamily="2" charset="2"/>
            </a:rPr>
            <a:t> </a:t>
          </a:r>
          <a:r>
            <a:rPr lang="hu-HU" sz="2100" dirty="0"/>
            <a:t>A Te lelkes hozzáállásod. </a:t>
          </a:r>
          <a:endParaRPr lang="en-US" sz="2100" dirty="0"/>
        </a:p>
      </dgm:t>
    </dgm:pt>
    <dgm:pt modelId="{0C4344C3-75EE-48D6-B850-BF9FF662D0E2}" type="parTrans" cxnId="{AC51D73E-CC76-430D-880C-AF11B47BD2BE}">
      <dgm:prSet/>
      <dgm:spPr/>
      <dgm:t>
        <a:bodyPr/>
        <a:lstStyle/>
        <a:p>
          <a:endParaRPr lang="en-US"/>
        </a:p>
      </dgm:t>
    </dgm:pt>
    <dgm:pt modelId="{CD497D2B-9BA2-4F26-B1CA-E6EFA730333B}" type="sibTrans" cxnId="{AC51D73E-CC76-430D-880C-AF11B47BD2BE}">
      <dgm:prSet/>
      <dgm:spPr/>
      <dgm:t>
        <a:bodyPr/>
        <a:lstStyle/>
        <a:p>
          <a:endParaRPr lang="en-US"/>
        </a:p>
      </dgm:t>
    </dgm:pt>
    <dgm:pt modelId="{5F9F075E-BC73-4D4E-82F9-DD168D96A8E4}">
      <dgm:prSet/>
      <dgm:spPr/>
      <dgm:t>
        <a:bodyPr/>
        <a:lstStyle/>
        <a:p>
          <a:pPr algn="ctr"/>
          <a:r>
            <a:rPr lang="hu-HU">
              <a:latin typeface="Arial" panose="020B0604020202020204" pitchFamily="34" charset="0"/>
              <a:cs typeface="Arial" panose="020B0604020202020204" pitchFamily="34" charset="0"/>
            </a:rPr>
            <a:t>Kérlek, hogy olvasd el a diákon szereplő információkat</a:t>
          </a:r>
          <a:br>
            <a:rPr lang="hu-HU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>
              <a:latin typeface="Arial" panose="020B0604020202020204" pitchFamily="34" charset="0"/>
              <a:cs typeface="Arial" panose="020B0604020202020204" pitchFamily="34" charset="0"/>
            </a:rPr>
            <a:t>és kövesd az utasításokat!</a:t>
          </a:r>
        </a:p>
        <a:p>
          <a:pPr algn="ctr"/>
          <a:endParaRPr lang="hu-HU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hu-HU">
              <a:latin typeface="Arial" panose="020B0604020202020204" pitchFamily="34" charset="0"/>
              <a:cs typeface="Arial" panose="020B0604020202020204" pitchFamily="34" charset="0"/>
            </a:rPr>
            <a:t>Állítsd be a diavetítést és indítsd el a PPT-t! </a:t>
          </a:r>
          <a:endParaRPr lang="en-US" dirty="0"/>
        </a:p>
      </dgm:t>
    </dgm:pt>
    <dgm:pt modelId="{3BD0A98B-0EF0-4B95-B19F-09D45338A955}" type="parTrans" cxnId="{73078021-C2E4-48D4-9CBD-F61DC12B6FFB}">
      <dgm:prSet/>
      <dgm:spPr/>
      <dgm:t>
        <a:bodyPr/>
        <a:lstStyle/>
        <a:p>
          <a:endParaRPr lang="en-US"/>
        </a:p>
      </dgm:t>
    </dgm:pt>
    <dgm:pt modelId="{39F7F0AC-BDD7-46BE-A50A-862AABC095CF}" type="sibTrans" cxnId="{73078021-C2E4-48D4-9CBD-F61DC12B6FFB}">
      <dgm:prSet/>
      <dgm:spPr/>
      <dgm:t>
        <a:bodyPr/>
        <a:lstStyle/>
        <a:p>
          <a:endParaRPr lang="en-US"/>
        </a:p>
      </dgm:t>
    </dgm:pt>
    <dgm:pt modelId="{BD6A4851-9C83-404A-9F32-E67B1C40C4AB}">
      <dgm:prSet/>
      <dgm:spPr/>
      <dgm:t>
        <a:bodyPr/>
        <a:lstStyle/>
        <a:p>
          <a:endParaRPr lang="en-US" dirty="0"/>
        </a:p>
      </dgm:t>
    </dgm:pt>
    <dgm:pt modelId="{13370090-69D5-4129-8E03-D967A8918F91}" type="parTrans" cxnId="{B9BA3F87-9903-4C4C-95B0-B39D494F6775}">
      <dgm:prSet/>
      <dgm:spPr/>
      <dgm:t>
        <a:bodyPr/>
        <a:lstStyle/>
        <a:p>
          <a:endParaRPr lang="en-US"/>
        </a:p>
      </dgm:t>
    </dgm:pt>
    <dgm:pt modelId="{DC3BC5E6-608C-476A-9416-A4DB0C4CA38A}" type="sibTrans" cxnId="{B9BA3F87-9903-4C4C-95B0-B39D494F6775}">
      <dgm:prSet/>
      <dgm:spPr/>
      <dgm:t>
        <a:bodyPr/>
        <a:lstStyle/>
        <a:p>
          <a:endParaRPr lang="en-US"/>
        </a:p>
      </dgm:t>
    </dgm:pt>
    <dgm:pt modelId="{01D6F136-462E-48A4-809C-CA8B6B02E696}" type="pres">
      <dgm:prSet presAssocID="{77CF2045-1218-4A05-A80B-3E1E64841B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F5BCFB9-2F4D-41C0-8C77-AC23BBFA4C0D}" type="pres">
      <dgm:prSet presAssocID="{D817B247-7D33-465B-A14A-5D81EE7BD144}" presName="parentText" presStyleLbl="node1" presStyleIdx="0" presStyleCnt="2" custLinFactY="-3674" custLinFactNeighborX="-2555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055D03F-8E5A-41AB-9444-701F422B4CE0}" type="pres">
      <dgm:prSet presAssocID="{CD497D2B-9BA2-4F26-B1CA-E6EFA730333B}" presName="spacer" presStyleCnt="0"/>
      <dgm:spPr/>
    </dgm:pt>
    <dgm:pt modelId="{E8A5A6ED-F786-4DD9-B80D-F93BCA78C5FC}" type="pres">
      <dgm:prSet presAssocID="{5F9F075E-BC73-4D4E-82F9-DD168D96A8E4}" presName="parentText" presStyleLbl="node1" presStyleIdx="1" presStyleCnt="2" custScaleY="63194" custLinFactNeighborX="-3194" custLinFactNeighborY="-470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941CDF-0476-4F08-8479-697A20CD39F1}" type="pres">
      <dgm:prSet presAssocID="{5F9F075E-BC73-4D4E-82F9-DD168D96A8E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C5BD9FC-989B-48EA-9830-35D112C0D820}" type="presOf" srcId="{77CF2045-1218-4A05-A80B-3E1E64841B42}" destId="{01D6F136-462E-48A4-809C-CA8B6B02E696}" srcOrd="0" destOrd="0" presId="urn:microsoft.com/office/officeart/2005/8/layout/vList2"/>
    <dgm:cxn modelId="{04DF14DA-4A37-4854-96B8-84394C7FFB8A}" type="presOf" srcId="{D817B247-7D33-465B-A14A-5D81EE7BD144}" destId="{3F5BCFB9-2F4D-41C0-8C77-AC23BBFA4C0D}" srcOrd="0" destOrd="0" presId="urn:microsoft.com/office/officeart/2005/8/layout/vList2"/>
    <dgm:cxn modelId="{39CBF7F2-7E1E-42A6-957D-FDB3633FA374}" type="presOf" srcId="{BD6A4851-9C83-404A-9F32-E67B1C40C4AB}" destId="{B7941CDF-0476-4F08-8479-697A20CD39F1}" srcOrd="0" destOrd="0" presId="urn:microsoft.com/office/officeart/2005/8/layout/vList2"/>
    <dgm:cxn modelId="{73078021-C2E4-48D4-9CBD-F61DC12B6FFB}" srcId="{77CF2045-1218-4A05-A80B-3E1E64841B42}" destId="{5F9F075E-BC73-4D4E-82F9-DD168D96A8E4}" srcOrd="1" destOrd="0" parTransId="{3BD0A98B-0EF0-4B95-B19F-09D45338A955}" sibTransId="{39F7F0AC-BDD7-46BE-A50A-862AABC095CF}"/>
    <dgm:cxn modelId="{AC51D73E-CC76-430D-880C-AF11B47BD2BE}" srcId="{77CF2045-1218-4A05-A80B-3E1E64841B42}" destId="{D817B247-7D33-465B-A14A-5D81EE7BD144}" srcOrd="0" destOrd="0" parTransId="{0C4344C3-75EE-48D6-B850-BF9FF662D0E2}" sibTransId="{CD497D2B-9BA2-4F26-B1CA-E6EFA730333B}"/>
    <dgm:cxn modelId="{7C936223-960C-407E-B735-4D51B2CEE4AB}" type="presOf" srcId="{5F9F075E-BC73-4D4E-82F9-DD168D96A8E4}" destId="{E8A5A6ED-F786-4DD9-B80D-F93BCA78C5FC}" srcOrd="0" destOrd="0" presId="urn:microsoft.com/office/officeart/2005/8/layout/vList2"/>
    <dgm:cxn modelId="{B9BA3F87-9903-4C4C-95B0-B39D494F6775}" srcId="{5F9F075E-BC73-4D4E-82F9-DD168D96A8E4}" destId="{BD6A4851-9C83-404A-9F32-E67B1C40C4AB}" srcOrd="0" destOrd="0" parTransId="{13370090-69D5-4129-8E03-D967A8918F91}" sibTransId="{DC3BC5E6-608C-476A-9416-A4DB0C4CA38A}"/>
    <dgm:cxn modelId="{2E009D3C-A2B4-4CB5-A58D-2E6763EF3917}" type="presParOf" srcId="{01D6F136-462E-48A4-809C-CA8B6B02E696}" destId="{3F5BCFB9-2F4D-41C0-8C77-AC23BBFA4C0D}" srcOrd="0" destOrd="0" presId="urn:microsoft.com/office/officeart/2005/8/layout/vList2"/>
    <dgm:cxn modelId="{28B660CA-0C00-4037-835F-5BAE8844B3F0}" type="presParOf" srcId="{01D6F136-462E-48A4-809C-CA8B6B02E696}" destId="{B055D03F-8E5A-41AB-9444-701F422B4CE0}" srcOrd="1" destOrd="0" presId="urn:microsoft.com/office/officeart/2005/8/layout/vList2"/>
    <dgm:cxn modelId="{80CF6D9C-43A6-49FF-A276-6BE3BB9CB971}" type="presParOf" srcId="{01D6F136-462E-48A4-809C-CA8B6B02E696}" destId="{E8A5A6ED-F786-4DD9-B80D-F93BCA78C5FC}" srcOrd="2" destOrd="0" presId="urn:microsoft.com/office/officeart/2005/8/layout/vList2"/>
    <dgm:cxn modelId="{7AC9F8EC-FE9E-4A8F-9EE3-8B364C1807F4}" type="presParOf" srcId="{01D6F136-462E-48A4-809C-CA8B6B02E696}" destId="{B7941CDF-0476-4F08-8479-697A20CD39F1}" srcOrd="3" destOrd="0" presId="urn:microsoft.com/office/officeart/2005/8/layout/v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212DB7-5CDC-491D-A2FB-71C5D798D979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hu-HU"/>
        </a:p>
      </dgm:t>
    </dgm:pt>
    <dgm:pt modelId="{9DB5521E-AB9D-416E-8AB7-BB82FE6C6861}">
      <dgm:prSet phldrT="[Szöveg]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hu-HU" dirty="0"/>
            <a:t>A hatodik parancsolat az élet védelméről szól.</a:t>
          </a:r>
        </a:p>
      </dgm:t>
    </dgm:pt>
    <dgm:pt modelId="{F466804F-5062-4D8B-9292-EE50FB4521D2}" type="parTrans" cxnId="{7F6C8E29-4575-4431-9367-D04ACA43447F}">
      <dgm:prSet/>
      <dgm:spPr/>
      <dgm:t>
        <a:bodyPr/>
        <a:lstStyle/>
        <a:p>
          <a:endParaRPr lang="hu-HU"/>
        </a:p>
      </dgm:t>
    </dgm:pt>
    <dgm:pt modelId="{B8D757D9-6074-4582-91AC-A1F21A32C95D}" type="sibTrans" cxnId="{7F6C8E29-4575-4431-9367-D04ACA43447F}">
      <dgm:prSet/>
      <dgm:spPr/>
      <dgm:t>
        <a:bodyPr/>
        <a:lstStyle/>
        <a:p>
          <a:endParaRPr lang="hu-HU"/>
        </a:p>
      </dgm:t>
    </dgm:pt>
    <dgm:pt modelId="{FFC5532E-CBF9-4D39-A632-3FF503B12E63}">
      <dgm:prSet phldrT="[Szöveg]"/>
      <dgm:sp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hu-HU" dirty="0"/>
            <a:t>Nem csak gyilkossággal lehet rombolni az életet, hanem bántó szavakkal, haraggal, ütéssel is.</a:t>
          </a:r>
        </a:p>
      </dgm:t>
    </dgm:pt>
    <dgm:pt modelId="{5047A9FB-5F28-473B-BAA1-84C50EE992AB}" type="parTrans" cxnId="{8FBC1EC2-D87F-45C1-9A6D-F57C0F505257}">
      <dgm:prSet/>
      <dgm:spPr/>
      <dgm:t>
        <a:bodyPr/>
        <a:lstStyle/>
        <a:p>
          <a:endParaRPr lang="hu-HU"/>
        </a:p>
      </dgm:t>
    </dgm:pt>
    <dgm:pt modelId="{58792684-AB56-457D-8431-5E1333FC77D2}" type="sibTrans" cxnId="{8FBC1EC2-D87F-45C1-9A6D-F57C0F505257}">
      <dgm:prSet/>
      <dgm:spPr/>
    </dgm:pt>
    <dgm:pt modelId="{D11DAE8A-CB95-43BA-94D1-338EC3BC7F1A}">
      <dgm:prSet phldrT="[Szöveg]"/>
      <dgm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hu-HU" dirty="0"/>
            <a:t>Isten szemében minden élet egyformán értékes.</a:t>
          </a:r>
        </a:p>
      </dgm:t>
    </dgm:pt>
    <dgm:pt modelId="{65F5BE7D-006D-4216-A753-8316BD9B6A98}" type="sibTrans" cxnId="{A02C747E-5214-4A66-8349-FE0DF48305A7}">
      <dgm:prSet/>
      <dgm:spPr/>
      <dgm:t>
        <a:bodyPr/>
        <a:lstStyle/>
        <a:p>
          <a:endParaRPr lang="hu-HU"/>
        </a:p>
      </dgm:t>
    </dgm:pt>
    <dgm:pt modelId="{132D27AC-5BE2-4E24-8A73-225FDFA6ED34}" type="parTrans" cxnId="{A02C747E-5214-4A66-8349-FE0DF48305A7}">
      <dgm:prSet/>
      <dgm:spPr/>
      <dgm:t>
        <a:bodyPr/>
        <a:lstStyle/>
        <a:p>
          <a:endParaRPr lang="hu-HU"/>
        </a:p>
      </dgm:t>
    </dgm:pt>
    <dgm:pt modelId="{0E32EC9A-DD0C-40D6-9CF3-6ECDCD2A7A87}">
      <dgm:prSet phldrT="[Szöveg]"/>
      <dgm:sp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hu-HU" dirty="0"/>
            <a:t>Véded az életet: segítségnyújtással, szeretettel, megbocsátással.</a:t>
          </a:r>
        </a:p>
      </dgm:t>
    </dgm:pt>
    <dgm:pt modelId="{D1B1BD1C-CE5A-481B-9499-2B92E7506654}" type="parTrans" cxnId="{CFED6D73-2D07-4412-989D-4FDFD08176B2}">
      <dgm:prSet/>
      <dgm:spPr/>
      <dgm:t>
        <a:bodyPr/>
        <a:lstStyle/>
        <a:p>
          <a:endParaRPr lang="hu-HU"/>
        </a:p>
      </dgm:t>
    </dgm:pt>
    <dgm:pt modelId="{CA6576F6-90AC-4C91-85A4-AF0A81FBEAA0}" type="sibTrans" cxnId="{CFED6D73-2D07-4412-989D-4FDFD08176B2}">
      <dgm:prSet/>
      <dgm:spPr/>
      <dgm:t>
        <a:bodyPr/>
        <a:lstStyle/>
        <a:p>
          <a:endParaRPr lang="hu-HU"/>
        </a:p>
      </dgm:t>
    </dgm:pt>
    <dgm:pt modelId="{371A6803-1EF4-4F8D-8E93-6E2B6F8B79DC}" type="pres">
      <dgm:prSet presAssocID="{DD212DB7-5CDC-491D-A2FB-71C5D798D9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9DB5D7B-BC84-4269-BB8E-8D0DA715F045}" type="pres">
      <dgm:prSet presAssocID="{9DB5521E-AB9D-416E-8AB7-BB82FE6C6861}" presName="node" presStyleLbl="node1" presStyleIdx="0" presStyleCnt="4" custLinFactNeighborX="-11610" custLinFactNeighborY="138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738BB51-E193-4D57-B6BE-95475099C373}" type="pres">
      <dgm:prSet presAssocID="{B8D757D9-6074-4582-91AC-A1F21A32C95D}" presName="sibTrans" presStyleCnt="0"/>
      <dgm:spPr/>
    </dgm:pt>
    <dgm:pt modelId="{BDE1C791-9D67-4C50-951E-A15F4047FBD0}" type="pres">
      <dgm:prSet presAssocID="{D11DAE8A-CB95-43BA-94D1-338EC3BC7F1A}" presName="node" presStyleLbl="node1" presStyleIdx="1" presStyleCnt="4" custLinFactNeighborX="6958" custLinFactNeighborY="58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B86B766-649D-460D-8FE3-DBFCC4DBE8F5}" type="pres">
      <dgm:prSet presAssocID="{65F5BE7D-006D-4216-A753-8316BD9B6A98}" presName="sibTrans" presStyleCnt="0"/>
      <dgm:spPr/>
    </dgm:pt>
    <dgm:pt modelId="{4A9DFA00-485F-4ED9-93F8-D9F5FE7E670E}" type="pres">
      <dgm:prSet presAssocID="{FFC5532E-CBF9-4D39-A632-3FF503B12E63}" presName="node" presStyleLbl="node1" presStyleIdx="2" presStyleCnt="4" custLinFactNeighborX="-11413" custLinFactNeighborY="-312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9402F14-08B5-4A22-A29B-6118B12E1E03}" type="pres">
      <dgm:prSet presAssocID="{58792684-AB56-457D-8431-5E1333FC77D2}" presName="sibTrans" presStyleCnt="0"/>
      <dgm:spPr/>
    </dgm:pt>
    <dgm:pt modelId="{69BC8D00-8A68-43B9-85B0-944741804852}" type="pres">
      <dgm:prSet presAssocID="{0E32EC9A-DD0C-40D6-9CF3-6ECDCD2A7A87}" presName="node" presStyleLbl="node1" presStyleIdx="3" presStyleCnt="4" custLinFactNeighborX="5280" custLinFactNeighborY="-205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2EDBF6F-6404-47F5-A821-47058EF60E0B}" type="presOf" srcId="{DD212DB7-5CDC-491D-A2FB-71C5D798D979}" destId="{371A6803-1EF4-4F8D-8E93-6E2B6F8B79DC}" srcOrd="0" destOrd="0" presId="urn:microsoft.com/office/officeart/2005/8/layout/default"/>
    <dgm:cxn modelId="{89A25BC0-641B-43C2-8EB8-E9A7F4689AF1}" type="presOf" srcId="{FFC5532E-CBF9-4D39-A632-3FF503B12E63}" destId="{4A9DFA00-485F-4ED9-93F8-D9F5FE7E670E}" srcOrd="0" destOrd="0" presId="urn:microsoft.com/office/officeart/2005/8/layout/default"/>
    <dgm:cxn modelId="{9E2CDCD1-945E-4BE2-9FC4-9BA8CB294B57}" type="presOf" srcId="{D11DAE8A-CB95-43BA-94D1-338EC3BC7F1A}" destId="{BDE1C791-9D67-4C50-951E-A15F4047FBD0}" srcOrd="0" destOrd="0" presId="urn:microsoft.com/office/officeart/2005/8/layout/default"/>
    <dgm:cxn modelId="{8FBC1EC2-D87F-45C1-9A6D-F57C0F505257}" srcId="{DD212DB7-5CDC-491D-A2FB-71C5D798D979}" destId="{FFC5532E-CBF9-4D39-A632-3FF503B12E63}" srcOrd="2" destOrd="0" parTransId="{5047A9FB-5F28-473B-BAA1-84C50EE992AB}" sibTransId="{58792684-AB56-457D-8431-5E1333FC77D2}"/>
    <dgm:cxn modelId="{CFED6D73-2D07-4412-989D-4FDFD08176B2}" srcId="{DD212DB7-5CDC-491D-A2FB-71C5D798D979}" destId="{0E32EC9A-DD0C-40D6-9CF3-6ECDCD2A7A87}" srcOrd="3" destOrd="0" parTransId="{D1B1BD1C-CE5A-481B-9499-2B92E7506654}" sibTransId="{CA6576F6-90AC-4C91-85A4-AF0A81FBEAA0}"/>
    <dgm:cxn modelId="{52DD0663-A018-4A84-A8E3-C491148F3B5F}" type="presOf" srcId="{0E32EC9A-DD0C-40D6-9CF3-6ECDCD2A7A87}" destId="{69BC8D00-8A68-43B9-85B0-944741804852}" srcOrd="0" destOrd="0" presId="urn:microsoft.com/office/officeart/2005/8/layout/default"/>
    <dgm:cxn modelId="{7786319D-3369-4D24-8C91-E483E2461892}" type="presOf" srcId="{9DB5521E-AB9D-416E-8AB7-BB82FE6C6861}" destId="{79DB5D7B-BC84-4269-BB8E-8D0DA715F045}" srcOrd="0" destOrd="0" presId="urn:microsoft.com/office/officeart/2005/8/layout/default"/>
    <dgm:cxn modelId="{7F6C8E29-4575-4431-9367-D04ACA43447F}" srcId="{DD212DB7-5CDC-491D-A2FB-71C5D798D979}" destId="{9DB5521E-AB9D-416E-8AB7-BB82FE6C6861}" srcOrd="0" destOrd="0" parTransId="{F466804F-5062-4D8B-9292-EE50FB4521D2}" sibTransId="{B8D757D9-6074-4582-91AC-A1F21A32C95D}"/>
    <dgm:cxn modelId="{A02C747E-5214-4A66-8349-FE0DF48305A7}" srcId="{DD212DB7-5CDC-491D-A2FB-71C5D798D979}" destId="{D11DAE8A-CB95-43BA-94D1-338EC3BC7F1A}" srcOrd="1" destOrd="0" parTransId="{132D27AC-5BE2-4E24-8A73-225FDFA6ED34}" sibTransId="{65F5BE7D-006D-4216-A753-8316BD9B6A98}"/>
    <dgm:cxn modelId="{B353B5FD-C4F2-4073-9B77-FFCBA21EA866}" type="presParOf" srcId="{371A6803-1EF4-4F8D-8E93-6E2B6F8B79DC}" destId="{79DB5D7B-BC84-4269-BB8E-8D0DA715F045}" srcOrd="0" destOrd="0" presId="urn:microsoft.com/office/officeart/2005/8/layout/default"/>
    <dgm:cxn modelId="{156D9F8B-0BF2-4408-9F65-7ACDE9953510}" type="presParOf" srcId="{371A6803-1EF4-4F8D-8E93-6E2B6F8B79DC}" destId="{B738BB51-E193-4D57-B6BE-95475099C373}" srcOrd="1" destOrd="0" presId="urn:microsoft.com/office/officeart/2005/8/layout/default"/>
    <dgm:cxn modelId="{0365106D-B24C-407B-B976-B57B2E7CCC7E}" type="presParOf" srcId="{371A6803-1EF4-4F8D-8E93-6E2B6F8B79DC}" destId="{BDE1C791-9D67-4C50-951E-A15F4047FBD0}" srcOrd="2" destOrd="0" presId="urn:microsoft.com/office/officeart/2005/8/layout/default"/>
    <dgm:cxn modelId="{9509D85D-EAEF-4C79-8ADC-84E146D464BC}" type="presParOf" srcId="{371A6803-1EF4-4F8D-8E93-6E2B6F8B79DC}" destId="{4B86B766-649D-460D-8FE3-DBFCC4DBE8F5}" srcOrd="3" destOrd="0" presId="urn:microsoft.com/office/officeart/2005/8/layout/default"/>
    <dgm:cxn modelId="{D759B3FA-E1FC-4CD2-95E4-512B4656FC13}" type="presParOf" srcId="{371A6803-1EF4-4F8D-8E93-6E2B6F8B79DC}" destId="{4A9DFA00-485F-4ED9-93F8-D9F5FE7E670E}" srcOrd="4" destOrd="0" presId="urn:microsoft.com/office/officeart/2005/8/layout/default"/>
    <dgm:cxn modelId="{C54BB4B1-DD3A-46D6-8E2E-523657CEB5E7}" type="presParOf" srcId="{371A6803-1EF4-4F8D-8E93-6E2B6F8B79DC}" destId="{C9402F14-08B5-4A22-A29B-6118B12E1E03}" srcOrd="5" destOrd="0" presId="urn:microsoft.com/office/officeart/2005/8/layout/default"/>
    <dgm:cxn modelId="{0461CDCD-DB78-499E-9DC7-4BBEE7B28EA2}" type="presParOf" srcId="{371A6803-1EF4-4F8D-8E93-6E2B6F8B79DC}" destId="{69BC8D00-8A68-43B9-85B0-944741804852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BCFB9-2F4D-41C0-8C77-AC23BBFA4C0D}">
      <dsp:nvSpPr>
        <dsp:cNvPr id="0" name=""/>
        <dsp:cNvSpPr/>
      </dsp:nvSpPr>
      <dsp:spPr>
        <a:xfrm>
          <a:off x="0" y="240894"/>
          <a:ext cx="8188186" cy="52497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1" kern="1200" dirty="0"/>
            <a:t>Kedves Hitoktató Kolléga!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3200" b="1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b="0" kern="1200" dirty="0"/>
            <a:t>A mai lecke alapjául szolgáló bibliai történet feldolgozásához további segédanyagot talál képek és diavetítés formájában az alábbi linken: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200" kern="1200" dirty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www.freebibleimages.com</a:t>
          </a:r>
          <a:endParaRPr lang="en-US" sz="3200" kern="1200" dirty="0"/>
        </a:p>
      </dsp:txBody>
      <dsp:txXfrm>
        <a:off x="256274" y="497168"/>
        <a:ext cx="7675638" cy="4737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BCFB9-2F4D-41C0-8C77-AC23BBFA4C0D}">
      <dsp:nvSpPr>
        <dsp:cNvPr id="0" name=""/>
        <dsp:cNvSpPr/>
      </dsp:nvSpPr>
      <dsp:spPr>
        <a:xfrm>
          <a:off x="0" y="0"/>
          <a:ext cx="7156173" cy="3528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/>
            <a:t>Kedves Hittanos Barátom!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100" b="1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/>
            <a:t>A mai órán szükséged lesz a következőkre: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>
              <a:sym typeface="Wingdings" panose="05000000000000000000" pitchFamily="2" charset="2"/>
            </a:rPr>
            <a:t>	 </a:t>
          </a:r>
          <a:r>
            <a:rPr lang="hu-HU" sz="2100" kern="1200" dirty="0"/>
            <a:t>Internet kapcsolat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	</a:t>
          </a:r>
          <a:r>
            <a:rPr lang="hu-HU" sz="2400" b="1" kern="1200" dirty="0">
              <a:sym typeface="Wingdings" panose="05000000000000000000" pitchFamily="2" charset="2"/>
            </a:rPr>
            <a:t> </a:t>
          </a:r>
          <a:r>
            <a:rPr lang="hu-HU" sz="2100" kern="1200" dirty="0"/>
            <a:t>Laptop, okostelefon vagy tablet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 	</a:t>
          </a:r>
          <a:r>
            <a:rPr lang="hu-HU" sz="2100" b="1" kern="1200" dirty="0">
              <a:sym typeface="Wingdings" panose="05000000000000000000" pitchFamily="2" charset="2"/>
            </a:rPr>
            <a:t> </a:t>
          </a:r>
          <a:r>
            <a:rPr lang="hu-HU" sz="2100" kern="1200" dirty="0"/>
            <a:t>Hangszóró vagy fülhallgató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 	</a:t>
          </a:r>
          <a:r>
            <a:rPr lang="hu-HU" sz="2100" b="1" kern="1200" dirty="0">
              <a:sym typeface="Wingdings" panose="05000000000000000000" pitchFamily="2" charset="2"/>
            </a:rPr>
            <a:t> </a:t>
          </a:r>
          <a:r>
            <a:rPr lang="hu-HU" sz="2100" b="0" kern="1200" dirty="0">
              <a:sym typeface="Wingdings" panose="05000000000000000000" pitchFamily="2" charset="2"/>
            </a:rPr>
            <a:t>A</a:t>
          </a:r>
          <a:r>
            <a:rPr lang="hu-HU" sz="2100" kern="1200" dirty="0"/>
            <a:t> füzeted és ceruza</a:t>
          </a:r>
          <a:endParaRPr lang="en-US" sz="2100" kern="1200" dirty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/>
            <a:t> 	</a:t>
          </a:r>
          <a:r>
            <a:rPr lang="hu-HU" sz="2100" b="1" kern="1200" dirty="0">
              <a:sym typeface="Wingdings" panose="05000000000000000000" pitchFamily="2" charset="2"/>
            </a:rPr>
            <a:t> </a:t>
          </a:r>
          <a:r>
            <a:rPr lang="hu-HU" sz="2100" kern="1200" dirty="0"/>
            <a:t>A Te lelkes hozzáállásod. </a:t>
          </a:r>
          <a:endParaRPr lang="en-US" sz="2100" kern="1200" dirty="0"/>
        </a:p>
      </dsp:txBody>
      <dsp:txXfrm>
        <a:off x="172258" y="172258"/>
        <a:ext cx="6811657" cy="3184204"/>
      </dsp:txXfrm>
    </dsp:sp>
    <dsp:sp modelId="{E8A5A6ED-F786-4DD9-B80D-F93BCA78C5FC}">
      <dsp:nvSpPr>
        <dsp:cNvPr id="0" name=""/>
        <dsp:cNvSpPr/>
      </dsp:nvSpPr>
      <dsp:spPr>
        <a:xfrm>
          <a:off x="0" y="3598674"/>
          <a:ext cx="7156173" cy="2229939"/>
        </a:xfrm>
        <a:prstGeom prst="roundRect">
          <a:avLst/>
        </a:prstGeom>
        <a:gradFill rotWithShape="0">
          <a:gsLst>
            <a:gs pos="0">
              <a:schemeClr val="accent4">
                <a:hueOff val="1221077"/>
                <a:satOff val="-46523"/>
                <a:lumOff val="23135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4">
                <a:hueOff val="1221077"/>
                <a:satOff val="-46523"/>
                <a:lumOff val="23135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1221077"/>
                <a:satOff val="-46523"/>
                <a:lumOff val="23135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>
              <a:latin typeface="Arial" panose="020B0604020202020204" pitchFamily="34" charset="0"/>
              <a:cs typeface="Arial" panose="020B0604020202020204" pitchFamily="34" charset="0"/>
            </a:rPr>
            <a:t>Kérlek, hogy olvasd el a diákon szereplő információkat</a:t>
          </a:r>
          <a:br>
            <a:rPr lang="hu-HU" sz="2400" kern="120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hu-HU" sz="2400" kern="1200">
              <a:latin typeface="Arial" panose="020B0604020202020204" pitchFamily="34" charset="0"/>
              <a:cs typeface="Arial" panose="020B0604020202020204" pitchFamily="34" charset="0"/>
            </a:rPr>
            <a:t>és kövesd az utasításokat!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>
              <a:latin typeface="Arial" panose="020B0604020202020204" pitchFamily="34" charset="0"/>
              <a:cs typeface="Arial" panose="020B0604020202020204" pitchFamily="34" charset="0"/>
            </a:rPr>
            <a:t>Állítsd be a diavetítést és indítsd el a PPT-t! </a:t>
          </a:r>
          <a:endParaRPr lang="en-US" sz="2400" kern="1200" dirty="0"/>
        </a:p>
      </dsp:txBody>
      <dsp:txXfrm>
        <a:off x="108857" y="3707531"/>
        <a:ext cx="6938459" cy="2012225"/>
      </dsp:txXfrm>
    </dsp:sp>
    <dsp:sp modelId="{B7941CDF-0476-4F08-8479-697A20CD39F1}">
      <dsp:nvSpPr>
        <dsp:cNvPr id="0" name=""/>
        <dsp:cNvSpPr/>
      </dsp:nvSpPr>
      <dsp:spPr>
        <a:xfrm>
          <a:off x="0" y="5848880"/>
          <a:ext cx="7156173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208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1900" kern="1200" dirty="0"/>
        </a:p>
      </dsp:txBody>
      <dsp:txXfrm>
        <a:off x="0" y="5848880"/>
        <a:ext cx="7156173" cy="430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B5D7B-BC84-4269-BB8E-8D0DA715F045}">
      <dsp:nvSpPr>
        <dsp:cNvPr id="0" name=""/>
        <dsp:cNvSpPr/>
      </dsp:nvSpPr>
      <dsp:spPr>
        <a:xfrm>
          <a:off x="182562" y="42504"/>
          <a:ext cx="4908885" cy="2945331"/>
        </a:xfrm>
        <a:prstGeom prst="rect">
          <a:avLst/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kern="1200" dirty="0"/>
            <a:t>A hatodik parancsolat az élet védelméről szól.</a:t>
          </a:r>
        </a:p>
      </dsp:txBody>
      <dsp:txXfrm>
        <a:off x="182562" y="42504"/>
        <a:ext cx="4908885" cy="2945331"/>
      </dsp:txXfrm>
    </dsp:sp>
    <dsp:sp modelId="{BDE1C791-9D67-4C50-951E-A15F4047FBD0}">
      <dsp:nvSpPr>
        <dsp:cNvPr id="0" name=""/>
        <dsp:cNvSpPr/>
      </dsp:nvSpPr>
      <dsp:spPr>
        <a:xfrm>
          <a:off x="6493818" y="18883"/>
          <a:ext cx="4908885" cy="2945331"/>
        </a:xfrm>
        <a:prstGeom prst="rect">
          <a:avLst/>
        </a:prstGeom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kern="1200" dirty="0"/>
            <a:t>Isten szemében minden élet egyformán értékes.</a:t>
          </a:r>
        </a:p>
      </dsp:txBody>
      <dsp:txXfrm>
        <a:off x="6493818" y="18883"/>
        <a:ext cx="4908885" cy="2945331"/>
      </dsp:txXfrm>
    </dsp:sp>
    <dsp:sp modelId="{4A9DFA00-485F-4ED9-93F8-D9F5FE7E670E}">
      <dsp:nvSpPr>
        <dsp:cNvPr id="0" name=""/>
        <dsp:cNvSpPr/>
      </dsp:nvSpPr>
      <dsp:spPr>
        <a:xfrm>
          <a:off x="192233" y="3346008"/>
          <a:ext cx="4908885" cy="2945331"/>
        </a:xfrm>
        <a:prstGeom prst="rect">
          <a:avLst/>
        </a:prstGeom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kern="1200" dirty="0"/>
            <a:t>Nem csak gyilkossággal lehet rombolni az életet, hanem bántó szavakkal, haraggal, ütéssel is.</a:t>
          </a:r>
        </a:p>
      </dsp:txBody>
      <dsp:txXfrm>
        <a:off x="192233" y="3346008"/>
        <a:ext cx="4908885" cy="2945331"/>
      </dsp:txXfrm>
    </dsp:sp>
    <dsp:sp modelId="{69BC8D00-8A68-43B9-85B0-944741804852}">
      <dsp:nvSpPr>
        <dsp:cNvPr id="0" name=""/>
        <dsp:cNvSpPr/>
      </dsp:nvSpPr>
      <dsp:spPr>
        <a:xfrm>
          <a:off x="6411447" y="3377346"/>
          <a:ext cx="4908885" cy="2945331"/>
        </a:xfrm>
        <a:prstGeom prst="rect">
          <a:avLst/>
        </a:prstGeom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400" kern="1200" dirty="0"/>
            <a:t>Véded az életet: segítségnyújtással, szeretettel, megbocsátással.</a:t>
          </a:r>
        </a:p>
      </dsp:txBody>
      <dsp:txXfrm>
        <a:off x="6411447" y="3377346"/>
        <a:ext cx="4908885" cy="2945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2020. 12. 11.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10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13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520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31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422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700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640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707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725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365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477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2020. 12. 11.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701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bibliamindenkie.hu/uj/GEN/4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bibliamindenkie.hu/uj/GEN/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vbBAOXymeXw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1587752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9E1B706-4178-42F7-B583-C0114EF478F0}"/>
              </a:ext>
            </a:extLst>
          </p:cNvPr>
          <p:cNvSpPr txBox="1"/>
          <p:nvPr/>
        </p:nvSpPr>
        <p:spPr>
          <a:xfrm>
            <a:off x="5055704" y="87295"/>
            <a:ext cx="6973614" cy="102155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 w="57150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tx1"/>
                </a:solidFill>
              </a:rPr>
              <a:t>Áldás, békesség!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F9771F4-4489-40E0-929C-8D064ED5B696}"/>
              </a:ext>
            </a:extLst>
          </p:cNvPr>
          <p:cNvSpPr txBox="1"/>
          <p:nvPr/>
        </p:nvSpPr>
        <p:spPr>
          <a:xfrm>
            <a:off x="1" y="4100193"/>
            <a:ext cx="8497614" cy="2670512"/>
          </a:xfrm>
          <a:prstGeom prst="cloud">
            <a:avLst/>
          </a:prstGeom>
          <a:solidFill>
            <a:schemeClr val="accent6">
              <a:lumMod val="20000"/>
              <a:lumOff val="80000"/>
              <a:alpha val="76000"/>
            </a:schemeClr>
          </a:solidFill>
          <a:ln w="57150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5400" dirty="0">
                <a:solidFill>
                  <a:schemeClr val="tx1"/>
                </a:solidFill>
              </a:rPr>
              <a:t>A mai óra témája:</a:t>
            </a:r>
            <a:br>
              <a:rPr lang="hu-HU" sz="5400" dirty="0">
                <a:solidFill>
                  <a:schemeClr val="tx1"/>
                </a:solidFill>
              </a:rPr>
            </a:br>
            <a:r>
              <a:rPr lang="hu-HU" sz="5400" b="1" dirty="0">
                <a:solidFill>
                  <a:schemeClr val="tx1"/>
                </a:solidFill>
              </a:rPr>
              <a:t>Az élet tisztelete</a:t>
            </a:r>
          </a:p>
        </p:txBody>
      </p:sp>
    </p:spTree>
    <p:extLst>
      <p:ext uri="{BB962C8B-B14F-4D97-AF65-F5344CB8AC3E}">
        <p14:creationId xmlns:p14="http://schemas.microsoft.com/office/powerpoint/2010/main" val="328044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_Az_elet_tisztelete">
            <a:extLst>
              <a:ext uri="{FF2B5EF4-FFF2-40B4-BE49-F238E27FC236}">
                <a16:creationId xmlns:a16="http://schemas.microsoft.com/office/drawing/2014/main" id="{F6BAB885-ACFF-4452-A668-F04B01D27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t="74056" r="33435"/>
          <a:stretch/>
        </p:blipFill>
        <p:spPr bwMode="auto">
          <a:xfrm>
            <a:off x="574253" y="1212208"/>
            <a:ext cx="1887215" cy="19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8_Az_elet_tisztelete">
            <a:extLst>
              <a:ext uri="{FF2B5EF4-FFF2-40B4-BE49-F238E27FC236}">
                <a16:creationId xmlns:a16="http://schemas.microsoft.com/office/drawing/2014/main" id="{BA37015A-4738-4FCC-B9A1-35B840E5A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86" b="76275"/>
          <a:stretch/>
        </p:blipFill>
        <p:spPr bwMode="auto">
          <a:xfrm>
            <a:off x="125803" y="3473618"/>
            <a:ext cx="2056409" cy="16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8_Az_elet_tisztelete">
            <a:extLst>
              <a:ext uri="{FF2B5EF4-FFF2-40B4-BE49-F238E27FC236}">
                <a16:creationId xmlns:a16="http://schemas.microsoft.com/office/drawing/2014/main" id="{BDFE7635-BAB5-4443-BC09-6FCBF9F80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86" b="71700" l="69714" r="94791">
                        <a14:foregroundMark x1="78043" y1="66992" x2="89021" y2="56250"/>
                        <a14:foregroundMark x1="89021" y1="56250" x2="89021" y2="55078"/>
                        <a14:foregroundMark x1="94033" y1="60938" x2="92601" y2="59375"/>
                        <a14:foregroundMark x1="85203" y1="53320" x2="74463" y2="57422"/>
                        <a14:foregroundMark x1="90931" y1="62500" x2="83055" y2="66602"/>
                        <a14:foregroundMark x1="83055" y1="66602" x2="73747" y2="64453"/>
                        <a14:foregroundMark x1="73747" y1="64453" x2="73031" y2="63477"/>
                        <a14:foregroundMark x1="81623" y1="61719" x2="76134" y2="59375"/>
                        <a14:foregroundMark x1="77088" y1="61523" x2="80191" y2="65039"/>
                        <a14:foregroundMark x1="91169" y1="61133" x2="86396" y2="69336"/>
                        <a14:foregroundMark x1="75656" y1="60547" x2="77088" y2="67188"/>
                        <a14:foregroundMark x1="77088" y1="67188" x2="79714" y2="68359"/>
                        <a14:foregroundMark x1="91169" y1="65039" x2="89499" y2="65039"/>
                        <a14:foregroundMark x1="89021" y1="56836" x2="84487" y2="5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9" t="48509" r="2074" b="25723"/>
          <a:stretch/>
        </p:blipFill>
        <p:spPr bwMode="auto">
          <a:xfrm>
            <a:off x="5520126" y="4690418"/>
            <a:ext cx="1948071" cy="195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_Az_elet_tisztelete">
            <a:extLst>
              <a:ext uri="{FF2B5EF4-FFF2-40B4-BE49-F238E27FC236}">
                <a16:creationId xmlns:a16="http://schemas.microsoft.com/office/drawing/2014/main" id="{8CBE688A-1487-4A41-912A-515C941E7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56" r="63785"/>
          <a:stretch/>
        </p:blipFill>
        <p:spPr bwMode="auto">
          <a:xfrm>
            <a:off x="8061718" y="221918"/>
            <a:ext cx="2056409" cy="180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8_Az_elet_tisztelete">
            <a:extLst>
              <a:ext uri="{FF2B5EF4-FFF2-40B4-BE49-F238E27FC236}">
                <a16:creationId xmlns:a16="http://schemas.microsoft.com/office/drawing/2014/main" id="{0853907F-2041-4E46-A652-7FA73CF52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0" r="33058" b="76275"/>
          <a:stretch/>
        </p:blipFill>
        <p:spPr bwMode="auto">
          <a:xfrm>
            <a:off x="5640720" y="221441"/>
            <a:ext cx="1706880" cy="165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8_Az_elet_tisztelete">
            <a:extLst>
              <a:ext uri="{FF2B5EF4-FFF2-40B4-BE49-F238E27FC236}">
                <a16:creationId xmlns:a16="http://schemas.microsoft.com/office/drawing/2014/main" id="{BD2110BF-102B-4542-A116-6C7956EC7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49520" r="34042" b="25723"/>
          <a:stretch/>
        </p:blipFill>
        <p:spPr bwMode="auto">
          <a:xfrm>
            <a:off x="2692042" y="204521"/>
            <a:ext cx="1917321" cy="18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8_Az_elet_tisztelete">
            <a:extLst>
              <a:ext uri="{FF2B5EF4-FFF2-40B4-BE49-F238E27FC236}">
                <a16:creationId xmlns:a16="http://schemas.microsoft.com/office/drawing/2014/main" id="{4D76DC75-25F0-419C-B9B2-6319E4A3B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86" b="71289" l="7160" r="32220">
                        <a14:foregroundMark x1="12888" y1="53516" x2="11456" y2="53516"/>
                        <a14:foregroundMark x1="29833" y1="66406" x2="30788" y2="64258"/>
                        <a14:foregroundMark x1="25298" y1="69531" x2="20048" y2="71484"/>
                        <a14:foregroundMark x1="8115" y1="62109" x2="7160" y2="60547"/>
                        <a14:foregroundMark x1="31742" y1="62891" x2="31504" y2="58594"/>
                        <a14:foregroundMark x1="18377" y1="50781" x2="19809" y2="50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" t="48469" r="64517" b="27323"/>
          <a:stretch/>
        </p:blipFill>
        <p:spPr bwMode="auto">
          <a:xfrm>
            <a:off x="8306323" y="4552117"/>
            <a:ext cx="1917321" cy="18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8_Az_elet_tisztelete">
            <a:extLst>
              <a:ext uri="{FF2B5EF4-FFF2-40B4-BE49-F238E27FC236}">
                <a16:creationId xmlns:a16="http://schemas.microsoft.com/office/drawing/2014/main" id="{CFB36654-FD1E-4A63-8DE1-4F47B4923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72" b="47266" l="69690" r="96420">
                        <a14:foregroundMark x1="84010" y1="47266" x2="81384" y2="46484"/>
                        <a14:foregroundMark x1="84726" y1="43359" x2="72554" y2="38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79" t="23831" b="51448"/>
          <a:stretch/>
        </p:blipFill>
        <p:spPr bwMode="auto">
          <a:xfrm>
            <a:off x="2269065" y="4639201"/>
            <a:ext cx="2076949" cy="18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8_Az_elet_tisztelete">
            <a:extLst>
              <a:ext uri="{FF2B5EF4-FFF2-40B4-BE49-F238E27FC236}">
                <a16:creationId xmlns:a16="http://schemas.microsoft.com/office/drawing/2014/main" id="{92CA1B46-46D6-4345-9EAE-83104A125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86" b="46289" l="37232" r="63962">
                        <a14:foregroundMark x1="61337" y1="41602" x2="41050" y2="40820"/>
                        <a14:foregroundMark x1="59427" y1="43555" x2="43675" y2="43164"/>
                        <a14:foregroundMark x1="62530" y1="37891" x2="57041" y2="42188"/>
                        <a14:foregroundMark x1="57041" y1="42188" x2="56325" y2="43164"/>
                        <a14:foregroundMark x1="47017" y1="45117" x2="39618" y2="41406"/>
                        <a14:foregroundMark x1="39618" y1="41406" x2="38425" y2="39844"/>
                        <a14:foregroundMark x1="48926" y1="25781" x2="53461" y2="26563"/>
                        <a14:foregroundMark x1="63484" y1="37305" x2="61814" y2="40430"/>
                        <a14:foregroundMark x1="57757" y1="43945" x2="58234" y2="44336"/>
                        <a14:foregroundMark x1="41289" y1="39258" x2="37709" y2="37695"/>
                        <a14:foregroundMark x1="50119" y1="42578" x2="42005" y2="42383"/>
                        <a14:foregroundMark x1="42005" y1="42383" x2="37470" y2="38672"/>
                        <a14:foregroundMark x1="49403" y1="46289" x2="42482" y2="42969"/>
                        <a14:foregroundMark x1="42482" y1="42969" x2="37709" y2="38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91" t="23831" r="32462" b="51448"/>
          <a:stretch/>
        </p:blipFill>
        <p:spPr bwMode="auto">
          <a:xfrm>
            <a:off x="10118127" y="3390914"/>
            <a:ext cx="1948070" cy="18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8_Az_elet_tisztelete">
            <a:extLst>
              <a:ext uri="{FF2B5EF4-FFF2-40B4-BE49-F238E27FC236}">
                <a16:creationId xmlns:a16="http://schemas.microsoft.com/office/drawing/2014/main" id="{38E999BA-A6E1-4E58-B1D6-81DDC78B7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1" r="63489" b="52058"/>
          <a:stretch/>
        </p:blipFill>
        <p:spPr bwMode="auto">
          <a:xfrm>
            <a:off x="9808274" y="1526823"/>
            <a:ext cx="2268962" cy="18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: lekerekített 1">
            <a:extLst>
              <a:ext uri="{FF2B5EF4-FFF2-40B4-BE49-F238E27FC236}">
                <a16:creationId xmlns:a16="http://schemas.microsoft.com/office/drawing/2014/main" id="{37AB6E15-49CB-4F8C-B375-5DD5B3F2FBC2}"/>
              </a:ext>
            </a:extLst>
          </p:cNvPr>
          <p:cNvSpPr/>
          <p:nvPr/>
        </p:nvSpPr>
        <p:spPr>
          <a:xfrm>
            <a:off x="3234069" y="2204934"/>
            <a:ext cx="6520183" cy="2119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Minden élőlény Isten terménye, ezért őhozzá tartozik. Nekünk nincs jogunk elvenni egyetlen élőlény életét sem. Sőt, feladatunk óvni a környezetünket.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B05D4BEB-F805-43FD-B978-43D96CD95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755" y="11879"/>
            <a:ext cx="121409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B0223AE-9DA6-4EEA-ADDF-C334AC497B85}"/>
              </a:ext>
            </a:extLst>
          </p:cNvPr>
          <p:cNvSpPr txBox="1"/>
          <p:nvPr/>
        </p:nvSpPr>
        <p:spPr>
          <a:xfrm>
            <a:off x="1971260" y="516835"/>
            <a:ext cx="7301948" cy="1634490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solidFill>
                  <a:schemeClr val="bg1"/>
                </a:solidFill>
              </a:rPr>
              <a:t>A következőkben elolvasunk egy bibliai történetet, ami a hatodik parancsolathoz kapcsolódik.</a:t>
            </a:r>
          </a:p>
        </p:txBody>
      </p:sp>
      <p:sp>
        <p:nvSpPr>
          <p:cNvPr id="3" name="Szövegdoboz 2">
            <a:hlinkClick r:id="rId3"/>
            <a:extLst>
              <a:ext uri="{FF2B5EF4-FFF2-40B4-BE49-F238E27FC236}">
                <a16:creationId xmlns:a16="http://schemas.microsoft.com/office/drawing/2014/main" id="{6956A0AB-CFA7-415B-8757-02E1473B5030}"/>
              </a:ext>
            </a:extLst>
          </p:cNvPr>
          <p:cNvSpPr txBox="1"/>
          <p:nvPr/>
        </p:nvSpPr>
        <p:spPr>
          <a:xfrm>
            <a:off x="3684103" y="4643707"/>
            <a:ext cx="3876261" cy="612934"/>
          </a:xfrm>
          <a:prstGeom prst="roundRect">
            <a:avLst/>
          </a:prstGeom>
          <a:solidFill>
            <a:srgbClr val="663300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solidFill>
                  <a:schemeClr val="bg1"/>
                </a:solidFill>
              </a:rPr>
              <a:t>1Mózes 4,1-16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6ACE473-1032-4306-A0D8-618336051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" t="887" r="2783" b="-887"/>
          <a:stretch/>
        </p:blipFill>
        <p:spPr>
          <a:xfrm>
            <a:off x="10824000" y="0"/>
            <a:ext cx="1368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F174B23-DE04-4B5E-BA1E-9A016A4DA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236A772-29D3-4337-AFD0-F066A1569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F0F728D-A98D-42A1-BBEC-F8BF27BDB2A6}"/>
              </a:ext>
            </a:extLst>
          </p:cNvPr>
          <p:cNvSpPr txBox="1"/>
          <p:nvPr/>
        </p:nvSpPr>
        <p:spPr>
          <a:xfrm>
            <a:off x="1" y="569844"/>
            <a:ext cx="5452535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/>
              <a:t>Gondold át a kérdéseket, ha szükséges, olvasd el újra a történetet a Bibliából!</a:t>
            </a:r>
          </a:p>
          <a:p>
            <a:pPr algn="ctr"/>
            <a:endParaRPr lang="hu-HU" sz="2500" b="1" dirty="0"/>
          </a:p>
          <a:p>
            <a:endParaRPr lang="hu-HU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/>
              <a:t>Hogyan kapcsolódik Káin és Ábel története a hatodik parancsolathoz?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/>
              <a:t>Vajon miért csak Ábel áldozatára tekintett az ÚR?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/>
              <a:t>Mit érezhetett Káin?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/>
              <a:t>Hogyan végződött volna a történet, ha Káin nem enged haragjának és nem öli meg a testvérét? Gondold végig és készíts erről egy rajzot a füzetedbe!</a:t>
            </a:r>
          </a:p>
        </p:txBody>
      </p:sp>
      <p:pic>
        <p:nvPicPr>
          <p:cNvPr id="6" name="Ábra 5" descr="Nyitott könyv körvonalas">
            <a:hlinkClick r:id="rId2"/>
            <a:extLst>
              <a:ext uri="{FF2B5EF4-FFF2-40B4-BE49-F238E27FC236}">
                <a16:creationId xmlns:a16="http://schemas.microsoft.com/office/drawing/2014/main" id="{3227CF12-0CB4-4BA4-865A-40D7289B9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69068" y="1686339"/>
            <a:ext cx="914400" cy="9144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ACCE886-4B8C-49BC-8124-8F9B0803D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3623" y="275996"/>
            <a:ext cx="1221072" cy="1206593"/>
          </a:xfrm>
          <a:prstGeom prst="rect">
            <a:avLst/>
          </a:prstGeom>
        </p:spPr>
      </p:pic>
      <p:pic>
        <p:nvPicPr>
          <p:cNvPr id="2" name="Picture 2" descr="Ábel, Biblia, Káin, Komikus Karakterek, Férfi, Férfiak">
            <a:extLst>
              <a:ext uri="{FF2B5EF4-FFF2-40B4-BE49-F238E27FC236}">
                <a16:creationId xmlns:a16="http://schemas.microsoft.com/office/drawing/2014/main" id="{1B22D9CE-B96F-46C6-9D57-A78ACA72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92" y="1758585"/>
            <a:ext cx="6074806" cy="42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6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9A36F9B-9E12-4D5F-9A76-7A5F7311861E}"/>
              </a:ext>
            </a:extLst>
          </p:cNvPr>
          <p:cNvSpPr txBox="1"/>
          <p:nvPr/>
        </p:nvSpPr>
        <p:spPr>
          <a:xfrm>
            <a:off x="4134221" y="647270"/>
            <a:ext cx="4226008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A hatodik parancsolat így hangzik: „Ne ölj!”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754F391-D134-49B5-9739-F810393BC8A4}"/>
              </a:ext>
            </a:extLst>
          </p:cNvPr>
          <p:cNvSpPr txBox="1"/>
          <p:nvPr/>
        </p:nvSpPr>
        <p:spPr>
          <a:xfrm>
            <a:off x="3431992" y="2062691"/>
            <a:ext cx="5630466" cy="95410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Ez a parancsolat egyben arra hív minket, hogy védjük az életet.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FDFC26-6D5A-48D0-BE9B-6A01A0ABFE02}"/>
              </a:ext>
            </a:extLst>
          </p:cNvPr>
          <p:cNvSpPr txBox="1"/>
          <p:nvPr/>
        </p:nvSpPr>
        <p:spPr>
          <a:xfrm>
            <a:off x="2325059" y="3478112"/>
            <a:ext cx="7844332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Káin nem tisztelte az életet. Engedett a haragnak és megölte testvérét.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C4CC953-C0AB-4F29-AA6F-02F0795EA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7671"/>
            <a:ext cx="1214097" cy="120032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3C2F197-0C9A-428E-924F-CBCA3BE1861A}"/>
              </a:ext>
            </a:extLst>
          </p:cNvPr>
          <p:cNvSpPr txBox="1"/>
          <p:nvPr/>
        </p:nvSpPr>
        <p:spPr>
          <a:xfrm>
            <a:off x="2781300" y="4872840"/>
            <a:ext cx="6629400" cy="18158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/>
              <a:t>Története arról beszél nekünk, hogy mennyire fontos felismerni a szívünkben lévő </a:t>
            </a:r>
            <a:r>
              <a:rPr lang="hu-HU" sz="2800"/>
              <a:t>rossz </a:t>
            </a:r>
            <a:r>
              <a:rPr lang="hu-HU" sz="2800" smtClean="0"/>
              <a:t>indulatot, </a:t>
            </a:r>
            <a:r>
              <a:rPr lang="hu-HU" sz="2800" dirty="0"/>
              <a:t>amiből bántás lenne.</a:t>
            </a:r>
          </a:p>
        </p:txBody>
      </p:sp>
    </p:spTree>
    <p:extLst>
      <p:ext uri="{BB962C8B-B14F-4D97-AF65-F5344CB8AC3E}">
        <p14:creationId xmlns:p14="http://schemas.microsoft.com/office/powerpoint/2010/main" val="26256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9A36F9B-9E12-4D5F-9A76-7A5F7311861E}"/>
              </a:ext>
            </a:extLst>
          </p:cNvPr>
          <p:cNvSpPr txBox="1"/>
          <p:nvPr/>
        </p:nvSpPr>
        <p:spPr>
          <a:xfrm>
            <a:off x="884925" y="702860"/>
            <a:ext cx="3923558" cy="1631216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Az Újszövetségben Jézus beszél arról, hogy nem csak a testet, de a lelket is meg lehet ölni.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754F391-D134-49B5-9739-F810393BC8A4}"/>
              </a:ext>
            </a:extLst>
          </p:cNvPr>
          <p:cNvSpPr txBox="1"/>
          <p:nvPr/>
        </p:nvSpPr>
        <p:spPr>
          <a:xfrm>
            <a:off x="3489386" y="2639468"/>
            <a:ext cx="4951972" cy="124649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Arról beszél, hogy a gyilkosság gyökere, kezdete a harag.</a:t>
            </a:r>
          </a:p>
          <a:p>
            <a:pPr algn="ctr"/>
            <a:r>
              <a:rPr lang="hu-HU" sz="2500" dirty="0"/>
              <a:t>A harag gyűlöletté fokozódhat.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DFDFC26-6D5A-48D0-BE9B-6A01A0ABFE02}"/>
              </a:ext>
            </a:extLst>
          </p:cNvPr>
          <p:cNvSpPr txBox="1"/>
          <p:nvPr/>
        </p:nvSpPr>
        <p:spPr>
          <a:xfrm>
            <a:off x="5715000" y="4218532"/>
            <a:ext cx="6289087" cy="2400657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35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00" dirty="0"/>
              <a:t>Jézus nem arról beszél, hogy nem szabad haragudni. Hanem arról tanít, hogy a megbocsátás mennyire fontos. A harag megőrzése helyett arra hív, hogy szeretettel és megbocsátással forduljunk egymáshoz.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C4CC953-C0AB-4F29-AA6F-02F0795EA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7671"/>
            <a:ext cx="121409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E0F2093-D706-4F97-80B8-051873BE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58" t="666" r="-832" b="-2887"/>
          <a:stretch/>
        </p:blipFill>
        <p:spPr>
          <a:xfrm>
            <a:off x="0" y="0"/>
            <a:ext cx="1762539" cy="1736034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2622600-7909-45F6-9F6F-3DCC4D6C6C59}"/>
              </a:ext>
            </a:extLst>
          </p:cNvPr>
          <p:cNvSpPr txBox="1"/>
          <p:nvPr/>
        </p:nvSpPr>
        <p:spPr>
          <a:xfrm>
            <a:off x="3212452" y="293492"/>
            <a:ext cx="5555060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Hallgasd meg a következő keresztyén éneket!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2FDA5B0-DC30-46F2-B920-2EE1C1B92D96}"/>
              </a:ext>
            </a:extLst>
          </p:cNvPr>
          <p:cNvSpPr txBox="1"/>
          <p:nvPr/>
        </p:nvSpPr>
        <p:spPr>
          <a:xfrm>
            <a:off x="1148561" y="5332180"/>
            <a:ext cx="9682842" cy="120032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Ez az ének arról szól, hogy az élet védelme a szívben kezdődik azzal, hogy nem adunk helyt romboló gondolatoknak.</a:t>
            </a:r>
            <a:br>
              <a:rPr lang="hu-HU" sz="2400" dirty="0"/>
            </a:br>
            <a:r>
              <a:rPr lang="hu-HU" sz="2400" dirty="0"/>
              <a:t>Arra is bátorít, hogy Jézushoz forduljunk a harangunkkal, dühünkkel.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7A1A4D5-1185-41BC-B8BB-0FB60730E4EF}"/>
              </a:ext>
            </a:extLst>
          </p:cNvPr>
          <p:cNvSpPr txBox="1"/>
          <p:nvPr/>
        </p:nvSpPr>
        <p:spPr>
          <a:xfrm>
            <a:off x="3318470" y="4265558"/>
            <a:ext cx="5555060" cy="830997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Mit gondolsz, a szövege hogyan kapcsolódik a mai témánkhoz?</a:t>
            </a:r>
          </a:p>
        </p:txBody>
      </p:sp>
      <p:sp>
        <p:nvSpPr>
          <p:cNvPr id="11" name="Folyamatábra: Bekötés 10">
            <a:hlinkClick r:id="rId4"/>
            <a:extLst>
              <a:ext uri="{FF2B5EF4-FFF2-40B4-BE49-F238E27FC236}">
                <a16:creationId xmlns:a16="http://schemas.microsoft.com/office/drawing/2014/main" id="{3B1FAC59-7763-4A80-996D-E543D36641D9}"/>
              </a:ext>
            </a:extLst>
          </p:cNvPr>
          <p:cNvSpPr/>
          <p:nvPr/>
        </p:nvSpPr>
        <p:spPr>
          <a:xfrm>
            <a:off x="5544206" y="3014537"/>
            <a:ext cx="1103586" cy="107988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5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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4A4C516-D69B-49C6-B651-C48633CF12D4}"/>
              </a:ext>
            </a:extLst>
          </p:cNvPr>
          <p:cNvSpPr txBox="1"/>
          <p:nvPr/>
        </p:nvSpPr>
        <p:spPr>
          <a:xfrm>
            <a:off x="3212452" y="1494694"/>
            <a:ext cx="5555060" cy="1200329"/>
          </a:xfrm>
          <a:prstGeom prst="rect">
            <a:avLst/>
          </a:prstGeom>
          <a:solidFill>
            <a:schemeClr val="lt1">
              <a:alpha val="57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Ha van kedved, olvashatod hozzá a szöveget, de akár be is csukhatod</a:t>
            </a:r>
            <a:br>
              <a:rPr lang="hu-HU" sz="2400" dirty="0"/>
            </a:br>
            <a:r>
              <a:rPr lang="hu-HU" sz="2400" dirty="0"/>
              <a:t>a szemed.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CCA7ECC-ADAF-40A8-BD0A-32F6A5D28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8474" y="2880772"/>
            <a:ext cx="1873526" cy="18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>
            <a:extLst>
              <a:ext uri="{FF2B5EF4-FFF2-40B4-BE49-F238E27FC236}">
                <a16:creationId xmlns:a16="http://schemas.microsoft.com/office/drawing/2014/main" id="{2A61C6E2-BAB1-42FF-9DFD-FBD0EA0BE640}"/>
              </a:ext>
            </a:extLst>
          </p:cNvPr>
          <p:cNvSpPr txBox="1"/>
          <p:nvPr/>
        </p:nvSpPr>
        <p:spPr>
          <a:xfrm>
            <a:off x="4408714" y="0"/>
            <a:ext cx="7707086" cy="4226848"/>
          </a:xfrm>
          <a:prstGeom prst="cloud">
            <a:avLst/>
          </a:prstGeom>
          <a:solidFill>
            <a:srgbClr val="FFC000">
              <a:alpha val="87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000" dirty="0"/>
              <a:t>Az életet véded, ha odafigyelsz a </a:t>
            </a:r>
            <a:r>
              <a:rPr lang="hu-HU" sz="3000" dirty="0" err="1"/>
              <a:t>körülötted</a:t>
            </a:r>
            <a:r>
              <a:rPr lang="hu-HU" sz="3000" dirty="0"/>
              <a:t> lévő emberekre,</a:t>
            </a:r>
            <a:br>
              <a:rPr lang="hu-HU" sz="3000" dirty="0"/>
            </a:br>
            <a:r>
              <a:rPr lang="hu-HU" sz="3000" dirty="0"/>
              <a:t>segítesz másoknak.</a:t>
            </a:r>
            <a:endParaRPr lang="hu-HU" sz="3000" dirty="0">
              <a:latin typeface="+mj-lt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F7CE432-D00A-42D4-97E1-6357F5E55CE5}"/>
              </a:ext>
            </a:extLst>
          </p:cNvPr>
          <p:cNvSpPr txBox="1"/>
          <p:nvPr/>
        </p:nvSpPr>
        <p:spPr>
          <a:xfrm>
            <a:off x="367768" y="243640"/>
            <a:ext cx="3749378" cy="851297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4400" b="1" dirty="0">
                <a:solidFill>
                  <a:schemeClr val="bg1"/>
                </a:solidFill>
                <a:latin typeface="+mj-lt"/>
              </a:rPr>
              <a:t>Tudod-e?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640F119-CE18-41DC-AE80-7F219C26683D}"/>
              </a:ext>
            </a:extLst>
          </p:cNvPr>
          <p:cNvSpPr txBox="1"/>
          <p:nvPr/>
        </p:nvSpPr>
        <p:spPr>
          <a:xfrm>
            <a:off x="0" y="3685302"/>
            <a:ext cx="6346372" cy="3172698"/>
          </a:xfrm>
          <a:prstGeom prst="cloud">
            <a:avLst/>
          </a:prstGeom>
          <a:solidFill>
            <a:srgbClr val="FFC000">
              <a:alpha val="78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000" dirty="0"/>
              <a:t>Akkor is az életet véded, ha óvod</a:t>
            </a:r>
            <a:br>
              <a:rPr lang="hu-HU" sz="3000" dirty="0"/>
            </a:br>
            <a:r>
              <a:rPr lang="hu-HU" sz="3000" dirty="0"/>
              <a:t>a környezetedet.</a:t>
            </a:r>
            <a:endParaRPr lang="hu-HU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57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: függőleges 1">
            <a:extLst>
              <a:ext uri="{FF2B5EF4-FFF2-40B4-BE49-F238E27FC236}">
                <a16:creationId xmlns:a16="http://schemas.microsoft.com/office/drawing/2014/main" id="{1B73F11E-053F-4D00-B7C1-B8401A23FC2D}"/>
              </a:ext>
            </a:extLst>
          </p:cNvPr>
          <p:cNvSpPr/>
          <p:nvPr/>
        </p:nvSpPr>
        <p:spPr>
          <a:xfrm>
            <a:off x="136072" y="138793"/>
            <a:ext cx="7266214" cy="658041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>
                <a:solidFill>
                  <a:schemeClr val="tx1"/>
                </a:solidFill>
              </a:rPr>
              <a:t>Készíts „Életvédelmi akciótervet!”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tx1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Vedd elő a füzetedet és rajzold fel az itt látható táblázatot!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Gondold végig, hogy a következő egy héten te mit tehetnél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az élet védelméért!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Keress három ilyen dolgot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és írd fel őket a táblázatba!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</a:rPr>
              <a:t>A héten próbáld meg őket megvalósítani!</a:t>
            </a:r>
          </a:p>
        </p:txBody>
      </p:sp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267CAEB6-7C8A-4C54-A1C0-FE7987485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67312"/>
              </p:ext>
            </p:extLst>
          </p:nvPr>
        </p:nvGraphicFramePr>
        <p:xfrm>
          <a:off x="6896100" y="1309262"/>
          <a:ext cx="5159828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939">
                  <a:extLst>
                    <a:ext uri="{9D8B030D-6E8A-4147-A177-3AD203B41FA5}">
                      <a16:colId xmlns:a16="http://schemas.microsoft.com/office/drawing/2014/main" val="849860718"/>
                    </a:ext>
                  </a:extLst>
                </a:gridCol>
                <a:gridCol w="3034889">
                  <a:extLst>
                    <a:ext uri="{9D8B030D-6E8A-4147-A177-3AD203B41FA5}">
                      <a16:colId xmlns:a16="http://schemas.microsoft.com/office/drawing/2014/main" val="1571418813"/>
                    </a:ext>
                  </a:extLst>
                </a:gridCol>
              </a:tblGrid>
              <a:tr h="665070">
                <a:tc gridSpan="2"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Életvédelmi akcióterv</a:t>
                      </a:r>
                    </a:p>
                    <a:p>
                      <a:pPr algn="ctr"/>
                      <a:r>
                        <a:rPr lang="hu-HU" sz="2400" dirty="0"/>
                        <a:t>Készítette: ________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35162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/>
                        <a:t>Mikor?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dirty="0"/>
                        <a:t>Mit?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644429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Egész héten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Külön gyűjtöm a papírszemetet.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487472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Hétfőn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Felhívom a nagymamát.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277481"/>
                  </a:ext>
                </a:extLst>
              </a:tr>
              <a:tr h="385318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631792"/>
                  </a:ext>
                </a:extLst>
              </a:tr>
            </a:tbl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BCCD4145-3FDC-4F86-9DEF-882874D59BFA}"/>
              </a:ext>
            </a:extLst>
          </p:cNvPr>
          <p:cNvSpPr txBox="1"/>
          <p:nvPr/>
        </p:nvSpPr>
        <p:spPr>
          <a:xfrm>
            <a:off x="7021285" y="5314277"/>
            <a:ext cx="4909457" cy="78319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Itt találsz néhány példát,</a:t>
            </a:r>
            <a:br>
              <a:rPr lang="hu-HU" sz="2000" dirty="0"/>
            </a:br>
            <a:r>
              <a:rPr lang="hu-HU" sz="2000" dirty="0"/>
              <a:t>de nyugodtan használd a saját ötleteidet!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AF267ED-F5C5-4A5E-9F6C-F68C0247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04900" cy="10917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80D513-D717-43B3-B460-E41D19B21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016" y="5641472"/>
            <a:ext cx="1223967" cy="12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368A367-0DA6-49A0-BE72-CF40E102191B}"/>
              </a:ext>
            </a:extLst>
          </p:cNvPr>
          <p:cNvSpPr txBox="1"/>
          <p:nvPr/>
        </p:nvSpPr>
        <p:spPr>
          <a:xfrm>
            <a:off x="397321" y="2818918"/>
            <a:ext cx="11397343" cy="156966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Anyja magához húzza fiacskáját, és szinte áldón mondja: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– Nagyon helyes, fiam! </a:t>
            </a:r>
            <a:r>
              <a:rPr lang="hu-HU" sz="2400" b="1" i="0" dirty="0">
                <a:solidFill>
                  <a:srgbClr val="000000"/>
                </a:solidFill>
                <a:effectLst/>
              </a:rPr>
              <a:t>Az életet…, minden életet tisztelni kell</a:t>
            </a:r>
            <a:r>
              <a:rPr lang="hu-HU" sz="2400" b="0" i="0" dirty="0">
                <a:solidFill>
                  <a:srgbClr val="000000"/>
                </a:solidFill>
                <a:effectLst/>
              </a:rPr>
              <a:t>!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Ez az anyai szó a szívéig ért Albertnek, és soha többé nem felejtette el.” Megértette, amit anyjától hallott, és egész életében eszerint cselekedett.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32C5AFB-874A-4051-8087-E5A341BB3CB0}"/>
              </a:ext>
            </a:extLst>
          </p:cNvPr>
          <p:cNvSpPr txBox="1"/>
          <p:nvPr/>
        </p:nvSpPr>
        <p:spPr>
          <a:xfrm>
            <a:off x="1107613" y="765096"/>
            <a:ext cx="9976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b="1" dirty="0">
                <a:latin typeface="+mj-lt"/>
              </a:rPr>
              <a:t>Imádság előtt olvasd el ezt a rövid története, ami jól összefoglalja miről tanultunk ma a hatodik parancsolat kapcsán!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119F154-C87D-4248-968C-ABF541986FA5}"/>
              </a:ext>
            </a:extLst>
          </p:cNvPr>
          <p:cNvSpPr txBox="1"/>
          <p:nvPr/>
        </p:nvSpPr>
        <p:spPr>
          <a:xfrm>
            <a:off x="397322" y="2478294"/>
            <a:ext cx="11397343" cy="2308324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– Mi baj van, Albert? Rosszul feleltél talán? – kérdi édesanyja.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– Nem…, nem anyám…, csak…, csak – és elakad a szava.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– Hát akkor mi bajod van?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– Úgy szégyellem magamat…, a fiúkkal én is kicsúfoltam az öreg ószerest, és ő némán tűrte, és csak mosolygott. De többé nem teszem! – mondja szinte </a:t>
            </a:r>
            <a:r>
              <a:rPr lang="hu-HU" sz="2400" b="0" i="0" dirty="0" err="1">
                <a:solidFill>
                  <a:srgbClr val="000000"/>
                </a:solidFill>
                <a:effectLst/>
              </a:rPr>
              <a:t>fogadalomszerűen</a:t>
            </a:r>
            <a:r>
              <a:rPr lang="hu-HU" sz="24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89242EA-F539-4535-9463-6F880C48C64A}"/>
              </a:ext>
            </a:extLst>
          </p:cNvPr>
          <p:cNvSpPr txBox="1"/>
          <p:nvPr/>
        </p:nvSpPr>
        <p:spPr>
          <a:xfrm>
            <a:off x="397322" y="2667253"/>
            <a:ext cx="11397343" cy="156966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Albert Schweitzer híres német orvos, lelkész volt. Vele történt a következő eset:</a:t>
            </a:r>
          </a:p>
          <a:p>
            <a:pPr algn="just"/>
            <a:r>
              <a:rPr lang="hu-HU" sz="2400" b="0" i="0" dirty="0">
                <a:solidFill>
                  <a:srgbClr val="000000"/>
                </a:solidFill>
                <a:effectLst/>
              </a:rPr>
              <a:t>„Otthagyja a csúfolódó gyermeksereget, és elindul hazafelé. Nem messze laknak, a városka közepén. Ő a </a:t>
            </a:r>
            <a:r>
              <a:rPr lang="hu-HU" sz="2400" b="0" i="0" dirty="0" err="1">
                <a:solidFill>
                  <a:srgbClr val="000000"/>
                </a:solidFill>
                <a:effectLst/>
              </a:rPr>
              <a:t>grünsbachi</a:t>
            </a:r>
            <a:r>
              <a:rPr lang="hu-HU" sz="2400" b="0" i="0" dirty="0">
                <a:solidFill>
                  <a:srgbClr val="000000"/>
                </a:solidFill>
                <a:effectLst/>
              </a:rPr>
              <a:t> lelkész fia. Ahogy belép, anyja rögtön észreveszi, hogy milyen csendes és elgondolkozó az ő életvidám fia.</a:t>
            </a:r>
          </a:p>
        </p:txBody>
      </p:sp>
    </p:spTree>
    <p:extLst>
      <p:ext uri="{BB962C8B-B14F-4D97-AF65-F5344CB8AC3E}">
        <p14:creationId xmlns:p14="http://schemas.microsoft.com/office/powerpoint/2010/main" val="24553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3094382" y="698880"/>
            <a:ext cx="6003235" cy="820674"/>
          </a:xfrm>
          <a:prstGeom prst="rect">
            <a:avLst/>
          </a:prstGeom>
          <a:solidFill>
            <a:srgbClr val="92D050">
              <a:alpha val="9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cs typeface="Arial" panose="020B0604020202020204" pitchFamily="34" charset="0"/>
              </a:rPr>
              <a:t>Zárjuk</a:t>
            </a: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0" y="1848167"/>
            <a:ext cx="12192000" cy="5009833"/>
          </a:xfrm>
          <a:prstGeom prst="rect">
            <a:avLst/>
          </a:prstGeom>
          <a:solidFill>
            <a:srgbClr val="92D050">
              <a:alpha val="76000"/>
            </a:srgb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bocsásd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</a:t>
            </a:r>
            <a:r>
              <a:rPr lang="hu-HU" sz="2400" b="1" dirty="0">
                <a:cs typeface="Arial" panose="020B0604020202020204" pitchFamily="34" charset="0"/>
              </a:rPr>
              <a:t>”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Kép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9103"/>
            <a:ext cx="1481959" cy="14188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zövegdoboz 3">
            <a:extLst>
              <a:ext uri="{FF2B5EF4-FFF2-40B4-BE49-F238E27FC236}">
                <a16:creationId xmlns:a16="http://schemas.microsoft.com/office/drawing/2014/main" id="{C63599A2-98A7-4546-AAC6-086F6C9CC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7478536"/>
              </p:ext>
            </p:extLst>
          </p:nvPr>
        </p:nvGraphicFramePr>
        <p:xfrm>
          <a:off x="2001907" y="281609"/>
          <a:ext cx="8188186" cy="6294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365328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6B9D18F2-FAA4-4CDD-B0F7-BDA920947A87}"/>
              </a:ext>
            </a:extLst>
          </p:cNvPr>
          <p:cNvSpPr txBox="1"/>
          <p:nvPr/>
        </p:nvSpPr>
        <p:spPr>
          <a:xfrm>
            <a:off x="1851450" y="937634"/>
            <a:ext cx="8489100" cy="3972648"/>
          </a:xfrm>
          <a:prstGeom prst="roundRect">
            <a:avLst/>
          </a:prstGeom>
          <a:solidFill>
            <a:schemeClr val="accent6">
              <a:lumMod val="75000"/>
              <a:alpha val="54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Times New Roman" panose="02020603050405020304" pitchFamily="18" charset="0"/>
              </a:rPr>
              <a:t> További szép napot kívánok!</a:t>
            </a: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Áldás, békesség</a:t>
            </a:r>
            <a:r>
              <a:rPr lang="hu-HU" sz="4000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dirty="0">
              <a:latin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9B0B9D0-6793-46C1-BA33-1195D218C548}"/>
              </a:ext>
            </a:extLst>
          </p:cNvPr>
          <p:cNvSpPr txBox="1"/>
          <p:nvPr/>
        </p:nvSpPr>
        <p:spPr>
          <a:xfrm>
            <a:off x="0" y="6211669"/>
            <a:ext cx="505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diasorban használt képek a </a:t>
            </a:r>
            <a:r>
              <a:rPr lang="hu-H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www.pixabay.com</a:t>
            </a:r>
            <a:r>
              <a:rPr lang="hu-HU" dirty="0">
                <a:solidFill>
                  <a:schemeClr val="bg1"/>
                </a:solidFill>
              </a:rPr>
              <a:t> oldalon találhatóak és ingyenesen letölthetők.</a:t>
            </a:r>
          </a:p>
        </p:txBody>
      </p:sp>
    </p:spTree>
    <p:extLst>
      <p:ext uri="{BB962C8B-B14F-4D97-AF65-F5344CB8AC3E}">
        <p14:creationId xmlns:p14="http://schemas.microsoft.com/office/powerpoint/2010/main" val="91041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zövegdoboz 3">
            <a:extLst>
              <a:ext uri="{FF2B5EF4-FFF2-40B4-BE49-F238E27FC236}">
                <a16:creationId xmlns:a16="http://schemas.microsoft.com/office/drawing/2014/main" id="{C63599A2-98A7-4546-AAC6-086F6C9CC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323554"/>
              </p:ext>
            </p:extLst>
          </p:nvPr>
        </p:nvGraphicFramePr>
        <p:xfrm>
          <a:off x="2517913" y="563218"/>
          <a:ext cx="7156173" cy="6294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613880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2659752" y="4136562"/>
            <a:ext cx="7560366" cy="2597827"/>
          </a:xfrm>
          <a:prstGeom prst="rect">
            <a:avLst/>
          </a:prstGeom>
          <a:solidFill>
            <a:srgbClr val="92D050">
              <a:alpha val="87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Ámen.”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33092FE-9762-4FA8-A4E3-BCA0B35158C6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983" y="0"/>
            <a:ext cx="1630017" cy="15836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5">
            <a:extLst>
              <a:ext uri="{FF2B5EF4-FFF2-40B4-BE49-F238E27FC236}">
                <a16:creationId xmlns:a16="http://schemas.microsoft.com/office/drawing/2014/main" id="{FE3C321B-A1EA-4E59-B633-EC85C85FA1B3}"/>
              </a:ext>
            </a:extLst>
          </p:cNvPr>
          <p:cNvSpPr txBox="1"/>
          <p:nvPr/>
        </p:nvSpPr>
        <p:spPr>
          <a:xfrm>
            <a:off x="3225247" y="2311101"/>
            <a:ext cx="6429376" cy="820674"/>
          </a:xfrm>
          <a:prstGeom prst="rect">
            <a:avLst/>
          </a:prstGeom>
          <a:solidFill>
            <a:schemeClr val="accent3">
              <a:lumMod val="50000"/>
              <a:alpha val="76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az órát imádsággal!</a:t>
            </a:r>
            <a:endParaRPr lang="hu-H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E0244A6-2469-4518-A0A0-C57FD8931F3B}"/>
              </a:ext>
            </a:extLst>
          </p:cNvPr>
          <p:cNvSpPr txBox="1"/>
          <p:nvPr/>
        </p:nvSpPr>
        <p:spPr>
          <a:xfrm>
            <a:off x="1398104" y="1331909"/>
            <a:ext cx="9395791" cy="2826306"/>
          </a:xfrm>
          <a:prstGeom prst="roundRect">
            <a:avLst/>
          </a:prstGeom>
          <a:solidFill>
            <a:srgbClr val="F1B051">
              <a:alpha val="68000"/>
            </a:srgb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200" b="0" dirty="0">
                <a:effectLst/>
                <a:latin typeface="+mj-lt"/>
              </a:rPr>
              <a:t>„Szeresd egészségedet, mert ez a jelen.</a:t>
            </a:r>
            <a:r>
              <a:rPr lang="hu-HU" sz="3200" dirty="0">
                <a:latin typeface="+mj-lt"/>
              </a:rPr>
              <a:t/>
            </a:r>
            <a:br>
              <a:rPr lang="hu-HU" sz="3200" dirty="0">
                <a:latin typeface="+mj-lt"/>
              </a:rPr>
            </a:br>
            <a:r>
              <a:rPr lang="hu-HU" sz="3200" b="0" dirty="0">
                <a:effectLst/>
                <a:latin typeface="+mj-lt"/>
              </a:rPr>
              <a:t>Védd a kisgyermeket, mert ez a jövő.</a:t>
            </a:r>
            <a:r>
              <a:rPr lang="hu-HU" sz="3200" dirty="0">
                <a:latin typeface="+mj-lt"/>
              </a:rPr>
              <a:t/>
            </a:r>
            <a:br>
              <a:rPr lang="hu-HU" sz="3200" dirty="0">
                <a:latin typeface="+mj-lt"/>
              </a:rPr>
            </a:br>
            <a:r>
              <a:rPr lang="hu-HU" sz="3200" b="0" dirty="0">
                <a:effectLst/>
                <a:latin typeface="+mj-lt"/>
              </a:rPr>
              <a:t>Őrizd szüleid egészségét! - mert</a:t>
            </a:r>
            <a:r>
              <a:rPr lang="hu-HU" sz="3200" dirty="0">
                <a:latin typeface="+mj-lt"/>
              </a:rPr>
              <a:t/>
            </a:r>
            <a:br>
              <a:rPr lang="hu-HU" sz="3200" dirty="0">
                <a:latin typeface="+mj-lt"/>
              </a:rPr>
            </a:br>
            <a:r>
              <a:rPr lang="hu-HU" sz="3200" b="0" dirty="0">
                <a:effectLst/>
                <a:latin typeface="+mj-lt"/>
              </a:rPr>
              <a:t>a múlton épül fel a jelen és a jövő.”</a:t>
            </a:r>
          </a:p>
          <a:p>
            <a:pPr algn="ctr"/>
            <a:r>
              <a:rPr lang="hu-HU" sz="3000" b="0" dirty="0">
                <a:effectLst/>
                <a:latin typeface="+mj-lt"/>
              </a:rPr>
              <a:t>(Bárczi Gusztáv)</a:t>
            </a:r>
            <a:endParaRPr lang="hu-HU" sz="3000" dirty="0">
              <a:latin typeface="+mj-lt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52C1C16-E267-441E-B8AE-E0AE4DDC61AE}"/>
              </a:ext>
            </a:extLst>
          </p:cNvPr>
          <p:cNvSpPr txBox="1"/>
          <p:nvPr/>
        </p:nvSpPr>
        <p:spPr>
          <a:xfrm>
            <a:off x="1398104" y="4513803"/>
            <a:ext cx="9395791" cy="1736646"/>
          </a:xfrm>
          <a:prstGeom prst="roundRect">
            <a:avLst/>
          </a:prstGeom>
          <a:solidFill>
            <a:srgbClr val="F1B051">
              <a:alpha val="68000"/>
            </a:srgb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+mj-lt"/>
              </a:rPr>
              <a:t>Szerinted mit akar üzenni a fenti idézet?</a:t>
            </a:r>
          </a:p>
          <a:p>
            <a:pPr algn="ctr"/>
            <a:r>
              <a:rPr lang="hu-HU" sz="3200" dirty="0">
                <a:latin typeface="+mj-lt"/>
              </a:rPr>
              <a:t>Hogyan kapcsolódhat ez az élethez</a:t>
            </a:r>
            <a:br>
              <a:rPr lang="hu-HU" sz="3200" dirty="0">
                <a:latin typeface="+mj-lt"/>
              </a:rPr>
            </a:br>
            <a:r>
              <a:rPr lang="hu-HU" sz="3200" dirty="0">
                <a:latin typeface="+mj-lt"/>
              </a:rPr>
              <a:t>és annak tiszteletéhez?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6005D83-67E4-4EA2-ABAA-D01B5D953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68"/>
            <a:ext cx="1542422" cy="15241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1E2BA54-CF81-4F7B-8FFC-537D180C8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032" y="1982996"/>
            <a:ext cx="1559967" cy="152413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CAC7616-CB64-4CFF-AC4D-B36FA2ABE028}"/>
              </a:ext>
            </a:extLst>
          </p:cNvPr>
          <p:cNvSpPr txBox="1"/>
          <p:nvPr/>
        </p:nvSpPr>
        <p:spPr>
          <a:xfrm>
            <a:off x="434965" y="329335"/>
            <a:ext cx="11177752" cy="646986"/>
          </a:xfrm>
          <a:prstGeom prst="roundRect">
            <a:avLst/>
          </a:prstGeom>
          <a:solidFill>
            <a:srgbClr val="F1B051">
              <a:alpha val="68000"/>
            </a:srgb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3200" dirty="0">
                <a:latin typeface="+mj-lt"/>
              </a:rPr>
              <a:t>Olvasd el egy orvos-gyógypedagógus gondolatait az életről!</a:t>
            </a:r>
            <a:endParaRPr lang="hu-HU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803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szamárfül 1">
            <a:extLst>
              <a:ext uri="{FF2B5EF4-FFF2-40B4-BE49-F238E27FC236}">
                <a16:creationId xmlns:a16="http://schemas.microsoft.com/office/drawing/2014/main" id="{5E7AAF51-9B8A-45AF-A66B-86402628B9B0}"/>
              </a:ext>
            </a:extLst>
          </p:cNvPr>
          <p:cNvSpPr/>
          <p:nvPr/>
        </p:nvSpPr>
        <p:spPr>
          <a:xfrm>
            <a:off x="1306795" y="771933"/>
            <a:ext cx="2776331" cy="2458284"/>
          </a:xfrm>
          <a:prstGeom prst="foldedCorner">
            <a:avLst>
              <a:gd name="adj" fmla="val 22358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Rajzolj a füzetedbe egymás mellé két kört! </a:t>
            </a:r>
          </a:p>
        </p:txBody>
      </p:sp>
      <p:sp>
        <p:nvSpPr>
          <p:cNvPr id="3" name="Téglalap: szamárfül 2">
            <a:extLst>
              <a:ext uri="{FF2B5EF4-FFF2-40B4-BE49-F238E27FC236}">
                <a16:creationId xmlns:a16="http://schemas.microsoft.com/office/drawing/2014/main" id="{100B9A06-515F-4FE8-A61A-3B67942F2AD2}"/>
              </a:ext>
            </a:extLst>
          </p:cNvPr>
          <p:cNvSpPr/>
          <p:nvPr/>
        </p:nvSpPr>
        <p:spPr>
          <a:xfrm>
            <a:off x="4707834" y="771933"/>
            <a:ext cx="2776331" cy="2491409"/>
          </a:xfrm>
          <a:prstGeom prst="foldedCorner">
            <a:avLst>
              <a:gd name="adj" fmla="val 22358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egyik körbe írj fel olyan kedves szavakat, amiket osztálytársaiddal mondani szoktatok egymásnak!</a:t>
            </a:r>
          </a:p>
        </p:txBody>
      </p:sp>
      <p:sp>
        <p:nvSpPr>
          <p:cNvPr id="5" name="Téglalap: szamárfül 4">
            <a:extLst>
              <a:ext uri="{FF2B5EF4-FFF2-40B4-BE49-F238E27FC236}">
                <a16:creationId xmlns:a16="http://schemas.microsoft.com/office/drawing/2014/main" id="{21BEC55C-AEDE-42E1-9E99-7FDCEC78DB66}"/>
              </a:ext>
            </a:extLst>
          </p:cNvPr>
          <p:cNvSpPr/>
          <p:nvPr/>
        </p:nvSpPr>
        <p:spPr>
          <a:xfrm>
            <a:off x="8108873" y="765305"/>
            <a:ext cx="2776331" cy="2491409"/>
          </a:xfrm>
          <a:prstGeom prst="foldedCorner">
            <a:avLst>
              <a:gd name="adj" fmla="val 22358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másikba olyan szavakat írj, amivel az osztályban bántani szokták egymást!</a:t>
            </a:r>
          </a:p>
        </p:txBody>
      </p:sp>
      <p:sp>
        <p:nvSpPr>
          <p:cNvPr id="6" name="Téglalap: szamárfül 5">
            <a:extLst>
              <a:ext uri="{FF2B5EF4-FFF2-40B4-BE49-F238E27FC236}">
                <a16:creationId xmlns:a16="http://schemas.microsoft.com/office/drawing/2014/main" id="{75EE73CC-C69A-46E2-9BAC-1474F5F8CBA3}"/>
              </a:ext>
            </a:extLst>
          </p:cNvPr>
          <p:cNvSpPr/>
          <p:nvPr/>
        </p:nvSpPr>
        <p:spPr>
          <a:xfrm>
            <a:off x="685801" y="3574781"/>
            <a:ext cx="2776331" cy="2491409"/>
          </a:xfrm>
          <a:prstGeom prst="foldedCorner">
            <a:avLst>
              <a:gd name="adj" fmla="val 22358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húzd alá azokat, amiket már rád is mondtak!</a:t>
            </a:r>
          </a:p>
        </p:txBody>
      </p:sp>
      <p:sp>
        <p:nvSpPr>
          <p:cNvPr id="7" name="Téglalap: szamárfül 6">
            <a:extLst>
              <a:ext uri="{FF2B5EF4-FFF2-40B4-BE49-F238E27FC236}">
                <a16:creationId xmlns:a16="http://schemas.microsoft.com/office/drawing/2014/main" id="{6E882D68-202D-489E-A670-8A6AC6D89F3A}"/>
              </a:ext>
            </a:extLst>
          </p:cNvPr>
          <p:cNvSpPr/>
          <p:nvPr/>
        </p:nvSpPr>
        <p:spPr>
          <a:xfrm>
            <a:off x="8729868" y="3574781"/>
            <a:ext cx="2776331" cy="2491409"/>
          </a:xfrm>
          <a:prstGeom prst="foldedCorner">
            <a:avLst>
              <a:gd name="adj" fmla="val 22358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Szavainkkal</a:t>
            </a:r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tudjuk óvni az életet és tudunk bántani is.</a:t>
            </a:r>
          </a:p>
          <a:p>
            <a:pPr algn="ctr"/>
            <a:r>
              <a:rPr lang="hu-H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órán azt fogjuk megnézni, hogyan védhetjük az életet.</a:t>
            </a:r>
          </a:p>
        </p:txBody>
      </p:sp>
      <p:sp>
        <p:nvSpPr>
          <p:cNvPr id="8" name="Téglalap: szamárfül 7">
            <a:extLst>
              <a:ext uri="{FF2B5EF4-FFF2-40B4-BE49-F238E27FC236}">
                <a16:creationId xmlns:a16="http://schemas.microsoft.com/office/drawing/2014/main" id="{D68ADF52-B2A0-4BA7-B2C1-4C2AD491CBEC}"/>
              </a:ext>
            </a:extLst>
          </p:cNvPr>
          <p:cNvSpPr/>
          <p:nvPr/>
        </p:nvSpPr>
        <p:spPr>
          <a:xfrm>
            <a:off x="4382328" y="3574781"/>
            <a:ext cx="3427344" cy="2985051"/>
          </a:xfrm>
          <a:prstGeom prst="foldedCorner">
            <a:avLst>
              <a:gd name="adj" fmla="val 22358"/>
            </a:avLst>
          </a:prstGeom>
          <a:gradFill flip="none" rotWithShape="1">
            <a:gsLst>
              <a:gs pos="88512">
                <a:srgbClr val="FFEBBA"/>
              </a:gs>
              <a:gs pos="7000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Mikor Isten rád néz, nem ezeket a szavakat, jelzőket látja, hanem azt, hogy mennyire szeret</a:t>
            </a:r>
            <a:r>
              <a:rPr lang="hu-H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2A69565-CC48-485A-B4C8-2209E40A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33" y="0"/>
            <a:ext cx="1223967" cy="12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51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9E35F38-7F7D-424A-A837-08DE82B1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25" b="91667" l="28038" r="70864">
                        <a14:foregroundMark x1="40190" y1="91667" x2="38067" y2="27344"/>
                        <a14:foregroundMark x1="35652" y1="74740" x2="35871" y2="41667"/>
                        <a14:foregroundMark x1="35871" y1="41667" x2="34480" y2="35026"/>
                        <a14:foregroundMark x1="34480" y1="35026" x2="34334" y2="27083"/>
                        <a14:foregroundMark x1="46047" y1="77865" x2="39751" y2="21224"/>
                        <a14:foregroundMark x1="39751" y1="21224" x2="37848" y2="17708"/>
                        <a14:foregroundMark x1="56149" y1="17057" x2="58931" y2="23307"/>
                        <a14:foregroundMark x1="58931" y1="23307" x2="62958" y2="22656"/>
                        <a14:foregroundMark x1="62958" y1="22656" x2="66911" y2="23047"/>
                        <a14:foregroundMark x1="66911" y1="23047" x2="66764" y2="22917"/>
                        <a14:foregroundMark x1="54758" y1="26823" x2="57467" y2="31901"/>
                        <a14:foregroundMark x1="57467" y1="31901" x2="61567" y2="36198"/>
                        <a14:foregroundMark x1="61567" y1="36198" x2="62738" y2="29036"/>
                        <a14:foregroundMark x1="62738" y1="29036" x2="65154" y2="34896"/>
                        <a14:foregroundMark x1="65154" y1="34896" x2="67423" y2="46484"/>
                        <a14:foregroundMark x1="67423" y1="46484" x2="62372" y2="49609"/>
                        <a14:foregroundMark x1="62372" y1="49609" x2="59004" y2="42839"/>
                        <a14:foregroundMark x1="59004" y1="42839" x2="57833" y2="51563"/>
                        <a14:foregroundMark x1="57833" y1="51563" x2="55783" y2="42969"/>
                        <a14:foregroundMark x1="55783" y1="42969" x2="56149" y2="55208"/>
                        <a14:foregroundMark x1="56149" y1="55208" x2="60029" y2="61589"/>
                        <a14:foregroundMark x1="60029" y1="61589" x2="64348" y2="58594"/>
                        <a14:foregroundMark x1="64348" y1="58594" x2="67496" y2="73047"/>
                        <a14:foregroundMark x1="67496" y1="73047" x2="63177" y2="75260"/>
                        <a14:foregroundMark x1="63177" y1="75260" x2="57906" y2="71484"/>
                        <a14:foregroundMark x1="57906" y1="71484" x2="55710" y2="77995"/>
                        <a14:foregroundMark x1="55710" y1="77995" x2="53807" y2="80469"/>
                        <a14:foregroundMark x1="68887" y1="25260" x2="67350" y2="77604"/>
                        <a14:foregroundMark x1="67350" y1="77604" x2="69839" y2="69010"/>
                        <a14:foregroundMark x1="69839" y1="69010" x2="69619" y2="28516"/>
                        <a14:foregroundMark x1="64348" y1="27344" x2="54100" y2="59115"/>
                        <a14:foregroundMark x1="54100" y1="59115" x2="54246" y2="78516"/>
                        <a14:foregroundMark x1="62372" y1="84635" x2="61054" y2="75391"/>
                        <a14:foregroundMark x1="61054" y1="75391" x2="61859" y2="83984"/>
                        <a14:foregroundMark x1="61859" y1="83984" x2="63909" y2="35156"/>
                        <a14:foregroundMark x1="63909" y1="35156" x2="65959" y2="41276"/>
                        <a14:foregroundMark x1="55637" y1="23568" x2="55124" y2="86979"/>
                        <a14:foregroundMark x1="55124" y1="86979" x2="52635" y2="80990"/>
                        <a14:foregroundMark x1="52635" y1="80990" x2="54758" y2="73698"/>
                        <a14:foregroundMark x1="54758" y1="73698" x2="56662" y2="53906"/>
                        <a14:foregroundMark x1="56662" y1="53906" x2="63470" y2="37630"/>
                        <a14:foregroundMark x1="63470" y1="37630" x2="63616" y2="29818"/>
                        <a14:foregroundMark x1="63616" y1="29818" x2="59004" y2="26953"/>
                        <a14:foregroundMark x1="59004" y1="26953" x2="57321" y2="28776"/>
                        <a14:foregroundMark x1="51464" y1="26693" x2="50732" y2="33984"/>
                        <a14:foregroundMark x1="50732" y1="33984" x2="54246" y2="37500"/>
                        <a14:foregroundMark x1="54246" y1="37500" x2="53221" y2="69922"/>
                        <a14:foregroundMark x1="53221" y1="69922" x2="50732" y2="82682"/>
                        <a14:foregroundMark x1="53441" y1="76042" x2="53441" y2="42188"/>
                        <a14:foregroundMark x1="53441" y1="42188" x2="52416" y2="69792"/>
                        <a14:foregroundMark x1="55564" y1="81120" x2="59810" y2="81250"/>
                        <a14:foregroundMark x1="59810" y1="81250" x2="68594" y2="79427"/>
                        <a14:foregroundMark x1="68594" y1="79427" x2="70059" y2="71615"/>
                        <a14:foregroundMark x1="70059" y1="71615" x2="69839" y2="61458"/>
                        <a14:foregroundMark x1="68887" y1="21224" x2="70864" y2="23568"/>
                        <a14:foregroundMark x1="63543" y1="18750" x2="54100" y2="19922"/>
                        <a14:foregroundMark x1="54100" y1="19922" x2="51245" y2="23047"/>
                        <a14:foregroundMark x1="43851" y1="22526" x2="33163" y2="19401"/>
                        <a14:foregroundMark x1="33163" y1="19401" x2="31625" y2="26953"/>
                        <a14:foregroundMark x1="31625" y1="26953" x2="32357" y2="44922"/>
                        <a14:foregroundMark x1="32357" y1="44922" x2="28770" y2="79427"/>
                        <a14:foregroundMark x1="28770" y1="79427" x2="31552" y2="84505"/>
                        <a14:foregroundMark x1="31552" y1="84505" x2="28184" y2="88281"/>
                        <a14:foregroundMark x1="28184" y1="88281" x2="28111" y2="88542"/>
                        <a14:foregroundMark x1="30454" y1="37760" x2="30966" y2="40365"/>
                        <a14:foregroundMark x1="37994" y1="73958" x2="37994" y2="82161"/>
                        <a14:foregroundMark x1="29429" y1="37500" x2="32796" y2="39193"/>
                        <a14:foregroundMark x1="49327" y1="26885" x2="47731" y2="27083"/>
                        <a14:foregroundMark x1="50878" y1="26693" x2="49426" y2="26873"/>
                        <a14:foregroundMark x1="44290" y1="22526" x2="39971" y2="17057"/>
                        <a14:foregroundMark x1="46193" y1="22266" x2="42606" y2="17448"/>
                        <a14:foregroundMark x1="42606" y1="17448" x2="41801" y2="15625"/>
                        <a14:foregroundMark x1="48415" y1="70672" x2="47731" y2="64714"/>
                        <a14:foregroundMark x1="47731" y1="64714" x2="48316" y2="59018"/>
                        <a14:foregroundMark x1="48276" y1="71382" x2="47877" y2="74349"/>
                        <a14:foregroundMark x1="49043" y1="23719" x2="48880" y2="24446"/>
                        <a14:backgroundMark x1="48170" y1="16016" x2="51830" y2="17839"/>
                        <a14:backgroundMark x1="51830" y1="17839" x2="51684" y2="17839"/>
                        <a14:backgroundMark x1="46925" y1="17839" x2="49854" y2="22786"/>
                        <a14:backgroundMark x1="49854" y1="22786" x2="49854" y2="23307"/>
                        <a14:backgroundMark x1="45974" y1="16016" x2="47365" y2="16406"/>
                        <a14:backgroundMark x1="52269" y1="15755" x2="48170" y2="15495"/>
                        <a14:backgroundMark x1="48170" y1="15495" x2="47511" y2="17188"/>
                        <a14:backgroundMark x1="53807" y1="15755" x2="51757" y2="19401"/>
                        <a14:backgroundMark x1="51318" y1="19922" x2="49122" y2="23828"/>
                        <a14:backgroundMark x1="48536" y1="25000" x2="48536" y2="25000"/>
                        <a14:backgroundMark x1="49268" y1="24219" x2="48902" y2="23958"/>
                        <a14:backgroundMark x1="49122" y1="25521" x2="48902" y2="25000"/>
                        <a14:backgroundMark x1="49634" y1="36849" x2="49488" y2="81771"/>
                        <a14:backgroundMark x1="49488" y1="81771" x2="48682" y2="60417"/>
                        <a14:backgroundMark x1="50366" y1="36198" x2="49488" y2="36198"/>
                        <a14:backgroundMark x1="50366" y1="83854" x2="49268" y2="79818"/>
                        <a14:backgroundMark x1="49414" y1="75000" x2="48316" y2="70052"/>
                      </a14:backgroundRemoval>
                    </a14:imgEffect>
                  </a14:imgLayer>
                </a14:imgProps>
              </a:ext>
            </a:extLst>
          </a:blip>
          <a:srcRect l="26301" t="13941" r="27539" b="5373"/>
          <a:stretch/>
        </p:blipFill>
        <p:spPr>
          <a:xfrm>
            <a:off x="349962" y="842962"/>
            <a:ext cx="6120484" cy="6015038"/>
          </a:xfrm>
          <a:prstGeom prst="rect">
            <a:avLst/>
          </a:prstGeom>
        </p:spPr>
      </p:pic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93602691-F62D-4250-A30E-FC64274439D4}"/>
              </a:ext>
            </a:extLst>
          </p:cNvPr>
          <p:cNvSpPr/>
          <p:nvPr/>
        </p:nvSpPr>
        <p:spPr>
          <a:xfrm>
            <a:off x="6996784" y="212270"/>
            <a:ext cx="4845254" cy="218802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Ma a hatodik parancsolatról fogunk tanulni.</a:t>
            </a:r>
          </a:p>
          <a:p>
            <a:pPr algn="ctr"/>
            <a:endParaRPr lang="hu-HU" sz="2800" dirty="0">
              <a:solidFill>
                <a:schemeClr val="tx1"/>
              </a:solidFill>
            </a:endParaRPr>
          </a:p>
          <a:p>
            <a:pPr algn="ctr"/>
            <a:r>
              <a:rPr lang="hu-HU" sz="2800" b="1" dirty="0">
                <a:solidFill>
                  <a:schemeClr val="tx1"/>
                </a:solidFill>
              </a:rPr>
              <a:t>„Ne ölj!”</a:t>
            </a:r>
          </a:p>
          <a:p>
            <a:pPr algn="ctr"/>
            <a:r>
              <a:rPr lang="hu-HU" sz="2800" dirty="0">
                <a:solidFill>
                  <a:schemeClr val="tx1"/>
                </a:solidFill>
              </a:rPr>
              <a:t>(2Mózes 20,13)</a:t>
            </a:r>
          </a:p>
        </p:txBody>
      </p:sp>
      <p:sp>
        <p:nvSpPr>
          <p:cNvPr id="8" name="Nyíl: balra mutató 7">
            <a:extLst>
              <a:ext uri="{FF2B5EF4-FFF2-40B4-BE49-F238E27FC236}">
                <a16:creationId xmlns:a16="http://schemas.microsoft.com/office/drawing/2014/main" id="{B4CEFBA6-133D-49B4-A0D1-D03B0247CFEA}"/>
              </a:ext>
            </a:extLst>
          </p:cNvPr>
          <p:cNvSpPr/>
          <p:nvPr/>
        </p:nvSpPr>
        <p:spPr>
          <a:xfrm rot="20966175">
            <a:off x="4958052" y="1992086"/>
            <a:ext cx="1751489" cy="424544"/>
          </a:xfrm>
          <a:prstGeom prst="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6255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61F840-D4A6-4F36-80A1-926E5DA15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71812"/>
              </p:ext>
            </p:extLst>
          </p:nvPr>
        </p:nvGraphicFramePr>
        <p:xfrm>
          <a:off x="189186" y="236483"/>
          <a:ext cx="11813628" cy="6385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1508EF21-9945-4CF5-A16E-602995182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4097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DB5D7B-BC84-4269-BB8E-8D0DA715F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>
                                            <p:graphicEl>
                                              <a:dgm id="{79DB5D7B-BC84-4269-BB8E-8D0DA715F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>
                                            <p:graphicEl>
                                              <a:dgm id="{79DB5D7B-BC84-4269-BB8E-8D0DA715F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>
                                            <p:graphicEl>
                                              <a:dgm id="{79DB5D7B-BC84-4269-BB8E-8D0DA715F0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DE1C791-9D67-4C50-951E-A15F4047F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00" fill="hold"/>
                                        <p:tgtEl>
                                          <p:spTgt spid="3">
                                            <p:graphicEl>
                                              <a:dgm id="{BDE1C791-9D67-4C50-951E-A15F4047F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3">
                                            <p:graphicEl>
                                              <a:dgm id="{BDE1C791-9D67-4C50-951E-A15F4047F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3">
                                            <p:graphicEl>
                                              <a:dgm id="{BDE1C791-9D67-4C50-951E-A15F4047FB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A9DFA00-485F-4ED9-93F8-D9F5FE7E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3">
                                            <p:graphicEl>
                                              <a:dgm id="{4A9DFA00-485F-4ED9-93F8-D9F5FE7E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">
                                            <p:graphicEl>
                                              <a:dgm id="{4A9DFA00-485F-4ED9-93F8-D9F5FE7E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">
                                            <p:graphicEl>
                                              <a:dgm id="{4A9DFA00-485F-4ED9-93F8-D9F5FE7E6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BC8D00-8A68-43B9-85B0-94474180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100" fill="hold"/>
                                        <p:tgtEl>
                                          <p:spTgt spid="3">
                                            <p:graphicEl>
                                              <a:dgm id="{69BC8D00-8A68-43B9-85B0-94474180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3">
                                            <p:graphicEl>
                                              <a:dgm id="{69BC8D00-8A68-43B9-85B0-944741804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3">
                                            <p:graphicEl>
                                              <a:dgm id="{69BC8D00-8A68-43B9-85B0-944741804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: szamárfül 1">
            <a:extLst>
              <a:ext uri="{FF2B5EF4-FFF2-40B4-BE49-F238E27FC236}">
                <a16:creationId xmlns:a16="http://schemas.microsoft.com/office/drawing/2014/main" id="{EF608AD4-2ECE-4348-9F9C-D5B9455F9756}"/>
              </a:ext>
            </a:extLst>
          </p:cNvPr>
          <p:cNvSpPr/>
          <p:nvPr/>
        </p:nvSpPr>
        <p:spPr>
          <a:xfrm>
            <a:off x="2725047" y="275083"/>
            <a:ext cx="7496797" cy="2372140"/>
          </a:xfrm>
          <a:prstGeom prst="foldedCorner">
            <a:avLst>
              <a:gd name="adj" fmla="val 264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200" dirty="0"/>
          </a:p>
          <a:p>
            <a:pPr algn="ctr"/>
            <a:r>
              <a:rPr lang="hu-HU" sz="3200" dirty="0"/>
              <a:t>Mit jelent az élet védelme?</a:t>
            </a:r>
          </a:p>
          <a:p>
            <a:pPr algn="ctr"/>
            <a:r>
              <a:rPr lang="hu-HU" sz="3200" dirty="0"/>
              <a:t>A következő játék segít ezen elgondolkodni.</a:t>
            </a:r>
          </a:p>
        </p:txBody>
      </p:sp>
      <p:sp>
        <p:nvSpPr>
          <p:cNvPr id="7" name="Ellipszis 6">
            <a:hlinkClick r:id="rId3"/>
            <a:extLst>
              <a:ext uri="{FF2B5EF4-FFF2-40B4-BE49-F238E27FC236}">
                <a16:creationId xmlns:a16="http://schemas.microsoft.com/office/drawing/2014/main" id="{91B27C9B-BFB1-4B7E-AA7D-9707BF31E669}"/>
              </a:ext>
            </a:extLst>
          </p:cNvPr>
          <p:cNvSpPr/>
          <p:nvPr/>
        </p:nvSpPr>
        <p:spPr>
          <a:xfrm>
            <a:off x="4883184" y="5156561"/>
            <a:ext cx="3180522" cy="11747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/>
              <a:t>Játszom!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FC13A18F-378F-411B-BC11-1DC2F42EAE73}"/>
              </a:ext>
            </a:extLst>
          </p:cNvPr>
          <p:cNvSpPr/>
          <p:nvPr/>
        </p:nvSpPr>
        <p:spPr>
          <a:xfrm>
            <a:off x="3039362" y="2842065"/>
            <a:ext cx="6520183" cy="21196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/>
              <a:t>Mit gondolsz, melyik kép hogyan kapcsolódik a hatodik parancsolathoz?</a:t>
            </a:r>
          </a:p>
        </p:txBody>
      </p:sp>
    </p:spTree>
    <p:extLst>
      <p:ext uri="{BB962C8B-B14F-4D97-AF65-F5344CB8AC3E}">
        <p14:creationId xmlns:p14="http://schemas.microsoft.com/office/powerpoint/2010/main" val="164697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Nagyvárosi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958</Words>
  <Application>Microsoft Office PowerPoint</Application>
  <PresentationFormat>Szélesvásznú</PresentationFormat>
  <Paragraphs>120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RPI</cp:lastModifiedBy>
  <cp:revision>24</cp:revision>
  <dcterms:created xsi:type="dcterms:W3CDTF">2020-12-10T16:51:33Z</dcterms:created>
  <dcterms:modified xsi:type="dcterms:W3CDTF">2020-12-11T13:56:45Z</dcterms:modified>
</cp:coreProperties>
</file>